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2"/>
  </p:notesMasterIdLst>
  <p:sldIdLst>
    <p:sldId id="256" r:id="rId2"/>
    <p:sldId id="257" r:id="rId3"/>
    <p:sldId id="259" r:id="rId4"/>
    <p:sldId id="261" r:id="rId5"/>
    <p:sldId id="262" r:id="rId6"/>
    <p:sldId id="263" r:id="rId7"/>
    <p:sldId id="264" r:id="rId8"/>
    <p:sldId id="265" r:id="rId9"/>
    <p:sldId id="266" r:id="rId10"/>
    <p:sldId id="267" r:id="rId11"/>
    <p:sldId id="268" r:id="rId12"/>
    <p:sldId id="269" r:id="rId13"/>
    <p:sldId id="270" r:id="rId14"/>
    <p:sldId id="272" r:id="rId15"/>
    <p:sldId id="273" r:id="rId16"/>
    <p:sldId id="274" r:id="rId17"/>
    <p:sldId id="275" r:id="rId18"/>
    <p:sldId id="276" r:id="rId19"/>
    <p:sldId id="278" r:id="rId20"/>
    <p:sldId id="279" r:id="rId21"/>
    <p:sldId id="280" r:id="rId22"/>
    <p:sldId id="281" r:id="rId23"/>
    <p:sldId id="282" r:id="rId24"/>
    <p:sldId id="283" r:id="rId25"/>
    <p:sldId id="287" r:id="rId26"/>
    <p:sldId id="288" r:id="rId27"/>
    <p:sldId id="289" r:id="rId28"/>
    <p:sldId id="290" r:id="rId29"/>
    <p:sldId id="291" r:id="rId30"/>
    <p:sldId id="285" r:id="rId31"/>
  </p:sldIdLst>
  <p:sldSz cx="9144000" cy="5143500" type="screen16x9"/>
  <p:notesSz cx="6858000" cy="9144000"/>
  <p:embeddedFontLst>
    <p:embeddedFont>
      <p:font typeface="Lato" panose="020B0604020202020204" charset="0"/>
      <p:regular r:id="rId33"/>
      <p:bold r:id="rId34"/>
      <p:italic r:id="rId35"/>
      <p:boldItalic r:id="rId36"/>
    </p:embeddedFont>
    <p:embeddedFont>
      <p:font typeface="Raleway" panose="020B060402020202020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63"/>
  </p:normalViewPr>
  <p:slideViewPr>
    <p:cSldViewPr snapToGrid="0">
      <p:cViewPr varScale="1">
        <p:scale>
          <a:sx n="137" d="100"/>
          <a:sy n="137" d="100"/>
        </p:scale>
        <p:origin x="864" y="1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830d3a65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830d3a65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Ease of analyzing/running the code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830d3a65bb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830d3a65b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830d3a65bb_1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830d3a65bb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83171eff0c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83171eff0c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83171eff0c_3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83171eff0c_3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3171eff0c_3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83171eff0c_3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83171eff0c_3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83171eff0c_3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83171eff0c_3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83171eff0c_3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83171eff0c_3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83171eff0c_3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83171eff0c_3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83171eff0c_3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30d3a65bb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830d3a65bb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83171eff0c_6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83171eff0c_6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83171eff0c_3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83171eff0c_3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83171eff0c_3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83171eff0c_3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83171eff0c_3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83171eff0c_3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83171eff0c_3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83171eff0c_3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83171eff0c_9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83171eff0c_9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30d3a65bb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830d3a65b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830d3a65bb_1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830d3a65bb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830d3a65bb_1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830d3a65bb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830d3a65bb_1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830d3a65bb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830d3a65bb_1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830d3a65bb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830d3a65bb_1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830d3a65bb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83171eff0c_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83171eff0c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video" Target="https://www.youtube.com/embed/YhdraC9ofIM?feature=oembed" TargetMode="Externa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hyperlink" Target="https://www.roboticsproceedings.org/rss10/p07.pdf" TargetMode="Externa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4.png"/><Relationship Id="rId4" Type="http://schemas.openxmlformats.org/officeDocument/2006/relationships/hyperlink" Target="http://www.cse.psu.edu/~rtc12/CSE486/lecture08.pdf"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6.jpeg"/><Relationship Id="rId2" Type="http://schemas.openxmlformats.org/officeDocument/2006/relationships/video" Target="https://www.youtube.com/embed/vMW9CYhS268?feature=oembed" TargetMode="External"/><Relationship Id="rId1" Type="http://schemas.openxmlformats.org/officeDocument/2006/relationships/video" Target="https://www.youtube.com/embed/dxi7th53ZI8?feature=oembed" TargetMode="Externa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slideLayout" Target="../slideLayouts/slideLayout1.xml"/><Relationship Id="rId1" Type="http://schemas.openxmlformats.org/officeDocument/2006/relationships/video" Target="https://www.youtube.com/embed/SIbwfDwPo9g?feature=oembed"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https://www.youtube.com/embed/8E8YoJhzSRo?feature=oembed" TargetMode="External"/><Relationship Id="rId1" Type="http://schemas.openxmlformats.org/officeDocument/2006/relationships/video" Target="https://www.youtube.com/embed/fkejxJ1Htdo?feature=oembed" TargetMode="External"/><Relationship Id="rId5" Type="http://schemas.openxmlformats.org/officeDocument/2006/relationships/image" Target="../media/image44.jpeg"/><Relationship Id="rId4" Type="http://schemas.openxmlformats.org/officeDocument/2006/relationships/image" Target="../media/image43.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https://www.youtube.com/embed/xlb0_FIKiug?feature=oembed" TargetMode="External"/><Relationship Id="rId1" Type="http://schemas.openxmlformats.org/officeDocument/2006/relationships/video" Target="https://www.youtube.com/embed/peQ03j_5HLk?feature=oembed" TargetMode="External"/><Relationship Id="rId5" Type="http://schemas.openxmlformats.org/officeDocument/2006/relationships/image" Target="../media/image46.jpeg"/><Relationship Id="rId4" Type="http://schemas.openxmlformats.org/officeDocument/2006/relationships/image" Target="../media/image45.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drive.google.com/file/d/1GWFps5dEd4riRmx3ijPzhOqwtpUq41cw/view?usp=sharing"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hyperlink" Target="https://gitlab.com/Zuchen_NEU/eece5554_roboticssensin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a:t>A Rough Moving Points Filtering Method in </a:t>
            </a:r>
            <a:r>
              <a:rPr lang="en" sz="4000" dirty="0"/>
              <a:t>Lidar SLAM </a:t>
            </a:r>
            <a:endParaRPr sz="4000" dirty="0"/>
          </a:p>
        </p:txBody>
      </p:sp>
      <p:sp>
        <p:nvSpPr>
          <p:cNvPr id="87" name="Google Shape;87;p13"/>
          <p:cNvSpPr txBox="1">
            <a:spLocks noGrp="1"/>
          </p:cNvSpPr>
          <p:nvPr>
            <p:ph type="subTitle" idx="1"/>
          </p:nvPr>
        </p:nvSpPr>
        <p:spPr>
          <a:xfrm>
            <a:off x="311700" y="3480750"/>
            <a:ext cx="8494500" cy="154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Group members:</a:t>
            </a:r>
            <a:endParaRPr dirty="0"/>
          </a:p>
          <a:p>
            <a:pPr marL="0" lvl="0" indent="0" algn="l" rtl="0">
              <a:spcBef>
                <a:spcPts val="0"/>
              </a:spcBef>
              <a:spcAft>
                <a:spcPts val="0"/>
              </a:spcAft>
              <a:buNone/>
            </a:pPr>
            <a:r>
              <a:rPr lang="en" dirty="0"/>
              <a:t>Kevin Sinaga</a:t>
            </a:r>
            <a:endParaRPr dirty="0"/>
          </a:p>
          <a:p>
            <a:pPr marL="0" lvl="0" indent="0" algn="l" rtl="0">
              <a:spcBef>
                <a:spcPts val="0"/>
              </a:spcBef>
              <a:spcAft>
                <a:spcPts val="0"/>
              </a:spcAft>
              <a:buNone/>
            </a:pPr>
            <a:r>
              <a:rPr lang="en" dirty="0"/>
              <a:t>Rigel Madraswalla </a:t>
            </a:r>
            <a:endParaRPr dirty="0"/>
          </a:p>
          <a:p>
            <a:pPr marL="0" lvl="0" indent="0" algn="l" rtl="0">
              <a:spcBef>
                <a:spcPts val="0"/>
              </a:spcBef>
              <a:spcAft>
                <a:spcPts val="0"/>
              </a:spcAft>
              <a:buNone/>
            </a:pPr>
            <a:r>
              <a:rPr lang="en" dirty="0"/>
              <a:t>Samson Braun</a:t>
            </a:r>
            <a:endParaRPr dirty="0"/>
          </a:p>
          <a:p>
            <a:pPr marL="0" lvl="0" indent="0" algn="l" rtl="0">
              <a:spcBef>
                <a:spcPts val="0"/>
              </a:spcBef>
              <a:spcAft>
                <a:spcPts val="0"/>
              </a:spcAft>
              <a:buNone/>
            </a:pPr>
            <a:r>
              <a:rPr lang="en" dirty="0"/>
              <a:t>Zuchen Zhang				*All members have completed TRACE </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4"/>
          <p:cNvSpPr txBox="1">
            <a:spLocks noGrp="1"/>
          </p:cNvSpPr>
          <p:nvPr>
            <p:ph type="title"/>
          </p:nvPr>
        </p:nvSpPr>
        <p:spPr>
          <a:xfrm>
            <a:off x="180000" y="1407750"/>
            <a:ext cx="19125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A-LOAM Demo</a:t>
            </a:r>
            <a:endParaRPr/>
          </a:p>
        </p:txBody>
      </p:sp>
      <p:pic>
        <p:nvPicPr>
          <p:cNvPr id="2" name="Online Media 1" descr="A-LOAM Full Dataset Demo">
            <a:hlinkClick r:id="" action="ppaction://media"/>
            <a:extLst>
              <a:ext uri="{FF2B5EF4-FFF2-40B4-BE49-F238E27FC236}">
                <a16:creationId xmlns:a16="http://schemas.microsoft.com/office/drawing/2014/main" id="{70CCE323-931E-0B43-85F1-72DE7A08E839}"/>
              </a:ext>
            </a:extLst>
          </p:cNvPr>
          <p:cNvPicPr>
            <a:picLocks noRot="1" noChangeAspect="1"/>
          </p:cNvPicPr>
          <p:nvPr>
            <a:videoFile r:link="rId1"/>
          </p:nvPr>
        </p:nvPicPr>
        <p:blipFill>
          <a:blip r:embed="rId4"/>
          <a:stretch>
            <a:fillRect/>
          </a:stretch>
        </p:blipFill>
        <p:spPr>
          <a:xfrm>
            <a:off x="2536371" y="1110342"/>
            <a:ext cx="6096000" cy="3429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5"/>
          <p:cNvSpPr txBox="1">
            <a:spLocks noGrp="1"/>
          </p:cNvSpPr>
          <p:nvPr>
            <p:ph type="title"/>
          </p:nvPr>
        </p:nvSpPr>
        <p:spPr>
          <a:xfrm>
            <a:off x="727650" y="12550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A-LOAM Failure Points</a:t>
            </a:r>
            <a:endParaRPr/>
          </a:p>
        </p:txBody>
      </p:sp>
      <p:sp>
        <p:nvSpPr>
          <p:cNvPr id="185" name="Google Shape;185;p25"/>
          <p:cNvSpPr txBox="1">
            <a:spLocks noGrp="1"/>
          </p:cNvSpPr>
          <p:nvPr>
            <p:ph type="body" idx="1"/>
          </p:nvPr>
        </p:nvSpPr>
        <p:spPr>
          <a:xfrm>
            <a:off x="3106252" y="4680725"/>
            <a:ext cx="1585500" cy="418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latin typeface="Arial"/>
                <a:ea typeface="Arial"/>
                <a:cs typeface="Arial"/>
                <a:sym typeface="Arial"/>
              </a:rPr>
              <a:t>A-LOAM; 1 Lidar</a:t>
            </a:r>
            <a:endParaRPr>
              <a:latin typeface="Arial"/>
              <a:ea typeface="Arial"/>
              <a:cs typeface="Arial"/>
              <a:sym typeface="Arial"/>
            </a:endParaRPr>
          </a:p>
        </p:txBody>
      </p:sp>
      <p:pic>
        <p:nvPicPr>
          <p:cNvPr id="186" name="Google Shape;186;p25"/>
          <p:cNvPicPr preferRelativeResize="0"/>
          <p:nvPr/>
        </p:nvPicPr>
        <p:blipFill rotWithShape="1">
          <a:blip r:embed="rId3">
            <a:alphaModFix/>
          </a:blip>
          <a:srcRect l="51509" t="34271" r="29101"/>
          <a:stretch/>
        </p:blipFill>
        <p:spPr>
          <a:xfrm rot="5400000">
            <a:off x="3698725" y="2776888"/>
            <a:ext cx="1311351" cy="2496324"/>
          </a:xfrm>
          <a:prstGeom prst="rect">
            <a:avLst/>
          </a:prstGeom>
          <a:noFill/>
          <a:ln>
            <a:noFill/>
          </a:ln>
        </p:spPr>
      </p:pic>
      <p:pic>
        <p:nvPicPr>
          <p:cNvPr id="187" name="Google Shape;187;p25"/>
          <p:cNvPicPr preferRelativeResize="0"/>
          <p:nvPr/>
        </p:nvPicPr>
        <p:blipFill rotWithShape="1">
          <a:blip r:embed="rId4">
            <a:alphaModFix/>
          </a:blip>
          <a:srcRect l="24994" t="49973" r="48703" b="26645"/>
          <a:stretch/>
        </p:blipFill>
        <p:spPr>
          <a:xfrm>
            <a:off x="203938" y="3439400"/>
            <a:ext cx="2482627" cy="1241325"/>
          </a:xfrm>
          <a:prstGeom prst="rect">
            <a:avLst/>
          </a:prstGeom>
          <a:noFill/>
          <a:ln>
            <a:noFill/>
          </a:ln>
        </p:spPr>
      </p:pic>
      <p:sp>
        <p:nvSpPr>
          <p:cNvPr id="188" name="Google Shape;188;p25"/>
          <p:cNvSpPr txBox="1">
            <a:spLocks noGrp="1"/>
          </p:cNvSpPr>
          <p:nvPr>
            <p:ph type="body" idx="1"/>
          </p:nvPr>
        </p:nvSpPr>
        <p:spPr>
          <a:xfrm>
            <a:off x="203950" y="4680725"/>
            <a:ext cx="556800" cy="335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latin typeface="Arial"/>
                <a:ea typeface="Arial"/>
                <a:cs typeface="Arial"/>
                <a:sym typeface="Arial"/>
              </a:rPr>
              <a:t>GPS</a:t>
            </a:r>
            <a:endParaRPr>
              <a:latin typeface="Arial"/>
              <a:ea typeface="Arial"/>
              <a:cs typeface="Arial"/>
              <a:sym typeface="Arial"/>
            </a:endParaRPr>
          </a:p>
        </p:txBody>
      </p:sp>
      <p:sp>
        <p:nvSpPr>
          <p:cNvPr id="189" name="Google Shape;189;p25"/>
          <p:cNvSpPr txBox="1"/>
          <p:nvPr/>
        </p:nvSpPr>
        <p:spPr>
          <a:xfrm>
            <a:off x="382150" y="1725125"/>
            <a:ext cx="3666600" cy="1644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en">
                <a:latin typeface="Lato"/>
                <a:ea typeface="Lato"/>
                <a:cs typeface="Lato"/>
                <a:sym typeface="Lato"/>
              </a:rPr>
              <a:t>Over time, position drifts slightly</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A-LOAM does not:</a:t>
            </a:r>
            <a:endParaRPr>
              <a:latin typeface="Lato"/>
              <a:ea typeface="Lato"/>
              <a:cs typeface="Lato"/>
              <a:sym typeface="Lato"/>
            </a:endParaRPr>
          </a:p>
          <a:p>
            <a:pPr marL="914400" lvl="1" indent="-317500" algn="l" rtl="0">
              <a:spcBef>
                <a:spcPts val="0"/>
              </a:spcBef>
              <a:spcAft>
                <a:spcPts val="0"/>
              </a:spcAft>
              <a:buSzPts val="1400"/>
              <a:buFont typeface="Lato"/>
              <a:buChar char="○"/>
            </a:pPr>
            <a:r>
              <a:rPr lang="en">
                <a:latin typeface="Lato"/>
                <a:ea typeface="Lato"/>
                <a:cs typeface="Lato"/>
                <a:sym typeface="Lato"/>
              </a:rPr>
              <a:t>Employ loop closures</a:t>
            </a:r>
            <a:endParaRPr>
              <a:latin typeface="Lato"/>
              <a:ea typeface="Lato"/>
              <a:cs typeface="Lato"/>
              <a:sym typeface="Lato"/>
            </a:endParaRPr>
          </a:p>
          <a:p>
            <a:pPr marL="914400" lvl="1" indent="-317500" algn="l" rtl="0">
              <a:spcBef>
                <a:spcPts val="0"/>
              </a:spcBef>
              <a:spcAft>
                <a:spcPts val="0"/>
              </a:spcAft>
              <a:buSzPts val="1400"/>
              <a:buFont typeface="Lato"/>
              <a:buChar char="○"/>
            </a:pPr>
            <a:r>
              <a:rPr lang="en">
                <a:latin typeface="Lato"/>
                <a:ea typeface="Lato"/>
                <a:cs typeface="Lato"/>
                <a:sym typeface="Lato"/>
              </a:rPr>
              <a:t>Accept input from any other sensors</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Easily implementable, but not robust</a:t>
            </a:r>
            <a:endParaRPr>
              <a:latin typeface="Lato"/>
              <a:ea typeface="Lato"/>
              <a:cs typeface="Lato"/>
              <a:sym typeface="Lato"/>
            </a:endParaRPr>
          </a:p>
        </p:txBody>
      </p:sp>
      <p:pic>
        <p:nvPicPr>
          <p:cNvPr id="190" name="Google Shape;190;p25"/>
          <p:cNvPicPr preferRelativeResize="0"/>
          <p:nvPr/>
        </p:nvPicPr>
        <p:blipFill>
          <a:blip r:embed="rId5">
            <a:alphaModFix/>
          </a:blip>
          <a:stretch>
            <a:fillRect/>
          </a:stretch>
        </p:blipFill>
        <p:spPr>
          <a:xfrm>
            <a:off x="5944376" y="777563"/>
            <a:ext cx="3033453" cy="3588376"/>
          </a:xfrm>
          <a:prstGeom prst="rect">
            <a:avLst/>
          </a:prstGeom>
          <a:noFill/>
          <a:ln>
            <a:noFill/>
          </a:ln>
        </p:spPr>
      </p:pic>
      <p:sp>
        <p:nvSpPr>
          <p:cNvPr id="191" name="Google Shape;191;p25"/>
          <p:cNvSpPr txBox="1">
            <a:spLocks noGrp="1"/>
          </p:cNvSpPr>
          <p:nvPr>
            <p:ph type="body" idx="1"/>
          </p:nvPr>
        </p:nvSpPr>
        <p:spPr>
          <a:xfrm>
            <a:off x="5976198" y="4680725"/>
            <a:ext cx="3033300" cy="418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800">
                <a:latin typeface="Times New Roman"/>
                <a:ea typeface="Times New Roman"/>
                <a:cs typeface="Times New Roman"/>
                <a:sym typeface="Times New Roman"/>
              </a:rPr>
              <a:t>Image Source: </a:t>
            </a:r>
            <a:r>
              <a:rPr lang="en" sz="800" u="sng">
                <a:solidFill>
                  <a:schemeClr val="hlink"/>
                </a:solidFill>
                <a:latin typeface="Times New Roman"/>
                <a:ea typeface="Times New Roman"/>
                <a:cs typeface="Times New Roman"/>
                <a:sym typeface="Times New Roman"/>
                <a:hlinkClick r:id="rId6"/>
              </a:rPr>
              <a:t>https://www.roboticsproceedings.org/rss10/p07.pdf</a:t>
            </a:r>
            <a:endParaRPr sz="800">
              <a:latin typeface="Times New Roman"/>
              <a:ea typeface="Times New Roman"/>
              <a:cs typeface="Times New Roman"/>
              <a:sym typeface="Times New Roman"/>
            </a:endParaRPr>
          </a:p>
        </p:txBody>
      </p:sp>
      <p:pic>
        <p:nvPicPr>
          <p:cNvPr id="192" name="Google Shape;192;p25"/>
          <p:cNvPicPr preferRelativeResize="0"/>
          <p:nvPr/>
        </p:nvPicPr>
        <p:blipFill>
          <a:blip r:embed="rId7">
            <a:alphaModFix/>
          </a:blip>
          <a:stretch>
            <a:fillRect/>
          </a:stretch>
        </p:blipFill>
        <p:spPr>
          <a:xfrm>
            <a:off x="3940625" y="1725125"/>
            <a:ext cx="2213825" cy="1549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Loop Closures</a:t>
            </a:r>
            <a:endParaRPr/>
          </a:p>
        </p:txBody>
      </p:sp>
      <p:sp>
        <p:nvSpPr>
          <p:cNvPr id="198" name="Google Shape;198;p2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The A-LOAM algorithm lacks any implementation of loop closures</a:t>
            </a:r>
            <a:endParaRPr/>
          </a:p>
          <a:p>
            <a:pPr marL="914400" lvl="1" indent="-298450" algn="l" rtl="0">
              <a:spcBef>
                <a:spcPts val="0"/>
              </a:spcBef>
              <a:spcAft>
                <a:spcPts val="0"/>
              </a:spcAft>
              <a:buSzPts val="1100"/>
              <a:buChar char="○"/>
            </a:pPr>
            <a:r>
              <a:rPr lang="en"/>
              <a:t>This results in drift throughout the processing of the data, which could be reduced as there are two loops with significant overlap in the dataset provided</a:t>
            </a:r>
            <a:endParaRPr/>
          </a:p>
          <a:p>
            <a:pPr marL="914400" lvl="1" indent="-298450" algn="l" rtl="0">
              <a:spcBef>
                <a:spcPts val="0"/>
              </a:spcBef>
              <a:spcAft>
                <a:spcPts val="0"/>
              </a:spcAft>
              <a:buSzPts val="1100"/>
              <a:buChar char="○"/>
            </a:pPr>
            <a:r>
              <a:rPr lang="en"/>
              <a:t>We would like to attempt to implement a loop closure process within the existing A-LOAM framework, in order to determine the advantage this gives in reducing drift</a:t>
            </a:r>
            <a:endParaRPr/>
          </a:p>
          <a:p>
            <a:pPr marL="457200" lvl="0" indent="-311150" algn="l" rtl="0">
              <a:spcBef>
                <a:spcPts val="0"/>
              </a:spcBef>
              <a:spcAft>
                <a:spcPts val="0"/>
              </a:spcAft>
              <a:buSzPts val="1300"/>
              <a:buChar char="●"/>
            </a:pPr>
            <a:r>
              <a:rPr lang="en"/>
              <a:t>The data in car_RGB are ideally suited to loop closure given the high degree of overlap in the loops as the car retraces its path along Commonwealth</a:t>
            </a:r>
            <a:endParaRPr/>
          </a:p>
          <a:p>
            <a:pPr marL="457200" lvl="0" indent="-311150" algn="l" rtl="0">
              <a:spcBef>
                <a:spcPts val="0"/>
              </a:spcBef>
              <a:spcAft>
                <a:spcPts val="0"/>
              </a:spcAft>
              <a:buSzPts val="1300"/>
              <a:buChar char="●"/>
            </a:pPr>
            <a:r>
              <a:rPr lang="en"/>
              <a:t>Can be implemented using visual data, or using the PointCloud data itself, as is the case in LeGO-LOAM</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7"/>
          <p:cNvSpPr txBox="1">
            <a:spLocks noGrp="1"/>
          </p:cNvSpPr>
          <p:nvPr>
            <p:ph type="title"/>
          </p:nvPr>
        </p:nvSpPr>
        <p:spPr>
          <a:xfrm>
            <a:off x="727650" y="6394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LeGO-LOAM</a:t>
            </a:r>
            <a:endParaRPr sz="1400"/>
          </a:p>
          <a:p>
            <a:pPr marL="0" lvl="0" indent="0" algn="l" rtl="0">
              <a:spcBef>
                <a:spcPts val="0"/>
              </a:spcBef>
              <a:spcAft>
                <a:spcPts val="0"/>
              </a:spcAft>
              <a:buNone/>
            </a:pPr>
            <a:r>
              <a:rPr lang="en" sz="1400"/>
              <a:t>a lightweight and ground-optimized lidar odometry and mapping method</a:t>
            </a:r>
            <a:endParaRPr sz="1400"/>
          </a:p>
        </p:txBody>
      </p:sp>
      <p:pic>
        <p:nvPicPr>
          <p:cNvPr id="204" name="Google Shape;204;p27"/>
          <p:cNvPicPr preferRelativeResize="0"/>
          <p:nvPr/>
        </p:nvPicPr>
        <p:blipFill rotWithShape="1">
          <a:blip r:embed="rId3">
            <a:alphaModFix/>
          </a:blip>
          <a:srcRect b="12663"/>
          <a:stretch/>
        </p:blipFill>
        <p:spPr>
          <a:xfrm>
            <a:off x="1029163" y="1490000"/>
            <a:ext cx="3133725" cy="1913275"/>
          </a:xfrm>
          <a:prstGeom prst="rect">
            <a:avLst/>
          </a:prstGeom>
          <a:noFill/>
          <a:ln>
            <a:noFill/>
          </a:ln>
        </p:spPr>
      </p:pic>
      <p:sp>
        <p:nvSpPr>
          <p:cNvPr id="205" name="Google Shape;205;p27"/>
          <p:cNvSpPr txBox="1"/>
          <p:nvPr/>
        </p:nvSpPr>
        <p:spPr>
          <a:xfrm>
            <a:off x="1216475" y="3474025"/>
            <a:ext cx="2759100" cy="3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Lato"/>
                <a:ea typeface="Lato"/>
                <a:cs typeface="Lato"/>
                <a:sym typeface="Lato"/>
              </a:rPr>
              <a:t>System overview of LeGO-LOAM</a:t>
            </a:r>
            <a:r>
              <a:rPr lang="en" sz="1200" baseline="30000">
                <a:latin typeface="Lato"/>
                <a:ea typeface="Lato"/>
                <a:cs typeface="Lato"/>
                <a:sym typeface="Lato"/>
              </a:rPr>
              <a:t>[2]</a:t>
            </a:r>
            <a:endParaRPr sz="1200" baseline="30000">
              <a:latin typeface="Lato"/>
              <a:ea typeface="Lato"/>
              <a:cs typeface="Lato"/>
              <a:sym typeface="Lato"/>
            </a:endParaRPr>
          </a:p>
        </p:txBody>
      </p:sp>
      <p:pic>
        <p:nvPicPr>
          <p:cNvPr id="206" name="Google Shape;206;p27"/>
          <p:cNvPicPr preferRelativeResize="0"/>
          <p:nvPr/>
        </p:nvPicPr>
        <p:blipFill>
          <a:blip r:embed="rId4">
            <a:alphaModFix/>
          </a:blip>
          <a:stretch>
            <a:fillRect/>
          </a:stretch>
        </p:blipFill>
        <p:spPr>
          <a:xfrm>
            <a:off x="5116562" y="1168375"/>
            <a:ext cx="3000079" cy="2984850"/>
          </a:xfrm>
          <a:prstGeom prst="rect">
            <a:avLst/>
          </a:prstGeom>
          <a:noFill/>
          <a:ln>
            <a:noFill/>
          </a:ln>
        </p:spPr>
      </p:pic>
      <p:sp>
        <p:nvSpPr>
          <p:cNvPr id="207" name="Google Shape;207;p27"/>
          <p:cNvSpPr txBox="1"/>
          <p:nvPr/>
        </p:nvSpPr>
        <p:spPr>
          <a:xfrm>
            <a:off x="5272463" y="4185175"/>
            <a:ext cx="2759100" cy="3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Lato"/>
                <a:ea typeface="Lato"/>
                <a:cs typeface="Lato"/>
                <a:sym typeface="Lato"/>
              </a:rPr>
              <a:t>Results of LeGO-LOAM blocks</a:t>
            </a:r>
            <a:r>
              <a:rPr lang="en" sz="1200" baseline="30000">
                <a:latin typeface="Lato"/>
                <a:ea typeface="Lato"/>
                <a:cs typeface="Lato"/>
                <a:sym typeface="Lato"/>
              </a:rPr>
              <a:t>[2]</a:t>
            </a:r>
            <a:endParaRPr sz="1200" baseline="30000">
              <a:latin typeface="Lato"/>
              <a:ea typeface="Lato"/>
              <a:cs typeface="Lato"/>
              <a:sym typeface="Lato"/>
            </a:endParaRPr>
          </a:p>
        </p:txBody>
      </p:sp>
      <p:sp>
        <p:nvSpPr>
          <p:cNvPr id="208" name="Google Shape;208;p27"/>
          <p:cNvSpPr txBox="1"/>
          <p:nvPr/>
        </p:nvSpPr>
        <p:spPr>
          <a:xfrm>
            <a:off x="764825" y="4667400"/>
            <a:ext cx="6723300" cy="47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Times New Roman"/>
                <a:ea typeface="Times New Roman"/>
                <a:cs typeface="Times New Roman"/>
                <a:sym typeface="Times New Roman"/>
              </a:rPr>
              <a:t>[2]: </a:t>
            </a:r>
            <a:r>
              <a:rPr lang="en" sz="1000">
                <a:solidFill>
                  <a:srgbClr val="24292E"/>
                </a:solidFill>
                <a:latin typeface="Times New Roman"/>
                <a:ea typeface="Times New Roman"/>
                <a:cs typeface="Times New Roman"/>
                <a:sym typeface="Times New Roman"/>
              </a:rPr>
              <a:t>LeGO-LOAM: Lightweight and Ground-Optimized Lidar Odometry and Mapping on Variable Terrain</a:t>
            </a:r>
            <a:endParaRPr sz="1000">
              <a:solidFill>
                <a:srgbClr val="24292E"/>
              </a:solidFill>
              <a:latin typeface="Times New Roman"/>
              <a:ea typeface="Times New Roman"/>
              <a:cs typeface="Times New Roman"/>
              <a:sym typeface="Times New Roman"/>
            </a:endParaRPr>
          </a:p>
          <a:p>
            <a:pPr marL="0" lvl="0" indent="0" algn="l" rtl="0">
              <a:spcBef>
                <a:spcPts val="0"/>
              </a:spcBef>
              <a:spcAft>
                <a:spcPts val="0"/>
              </a:spcAft>
              <a:buNone/>
            </a:pPr>
            <a:endParaRPr>
              <a:latin typeface="Lato"/>
              <a:ea typeface="Lato"/>
              <a:cs typeface="Lato"/>
              <a:sym typeface="Lato"/>
            </a:endParaRPr>
          </a:p>
        </p:txBody>
      </p:sp>
      <p:sp>
        <p:nvSpPr>
          <p:cNvPr id="209" name="Google Shape;209;p27"/>
          <p:cNvSpPr/>
          <p:nvPr/>
        </p:nvSpPr>
        <p:spPr>
          <a:xfrm>
            <a:off x="2129575" y="1825350"/>
            <a:ext cx="926700" cy="410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9"/>
          <p:cNvSpPr txBox="1">
            <a:spLocks noGrp="1"/>
          </p:cNvSpPr>
          <p:nvPr>
            <p:ph type="title"/>
          </p:nvPr>
        </p:nvSpPr>
        <p:spPr>
          <a:xfrm>
            <a:off x="727650" y="5687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Ground Point Extraction</a:t>
            </a:r>
            <a:endParaRPr/>
          </a:p>
        </p:txBody>
      </p:sp>
      <p:sp>
        <p:nvSpPr>
          <p:cNvPr id="223" name="Google Shape;223;p29"/>
          <p:cNvSpPr txBox="1"/>
          <p:nvPr/>
        </p:nvSpPr>
        <p:spPr>
          <a:xfrm>
            <a:off x="727650" y="1238150"/>
            <a:ext cx="3332400" cy="2881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AutoNum type="arabicPeriod"/>
            </a:pPr>
            <a:r>
              <a:rPr lang="en">
                <a:latin typeface="Lato"/>
                <a:ea typeface="Lato"/>
                <a:cs typeface="Lato"/>
                <a:sym typeface="Lato"/>
              </a:rPr>
              <a:t>Project point cloud to </a:t>
            </a:r>
            <a:r>
              <a:rPr lang="en">
                <a:solidFill>
                  <a:srgbClr val="FF0000"/>
                </a:solidFill>
                <a:latin typeface="Lato"/>
                <a:ea typeface="Lato"/>
                <a:cs typeface="Lato"/>
                <a:sym typeface="Lato"/>
              </a:rPr>
              <a:t>range image</a:t>
            </a:r>
            <a:endParaRPr>
              <a:solidFill>
                <a:srgbClr val="FF0000"/>
              </a:solidFill>
              <a:latin typeface="Lato"/>
              <a:ea typeface="Lato"/>
              <a:cs typeface="Lato"/>
              <a:sym typeface="Lato"/>
            </a:endParaRPr>
          </a:p>
          <a:p>
            <a:pPr marL="457200" lvl="0" indent="-317500" algn="l" rtl="0">
              <a:spcBef>
                <a:spcPts val="0"/>
              </a:spcBef>
              <a:spcAft>
                <a:spcPts val="0"/>
              </a:spcAft>
              <a:buSzPts val="1400"/>
              <a:buFont typeface="Lato"/>
              <a:buAutoNum type="arabicPeriod"/>
            </a:pPr>
            <a:r>
              <a:rPr lang="en">
                <a:solidFill>
                  <a:srgbClr val="FF0000"/>
                </a:solidFill>
                <a:latin typeface="Lato"/>
                <a:ea typeface="Lato"/>
                <a:cs typeface="Lato"/>
                <a:sym typeface="Lato"/>
              </a:rPr>
              <a:t>A column-wise evaluation of the range image</a:t>
            </a:r>
            <a:r>
              <a:rPr lang="en">
                <a:latin typeface="Lato"/>
                <a:ea typeface="Lato"/>
                <a:cs typeface="Lato"/>
                <a:sym typeface="Lato"/>
              </a:rPr>
              <a:t>, which can be viewed as ground plane estimation, is conducted for </a:t>
            </a:r>
            <a:r>
              <a:rPr lang="en">
                <a:solidFill>
                  <a:srgbClr val="FF0000"/>
                </a:solidFill>
                <a:latin typeface="Lato"/>
                <a:ea typeface="Lato"/>
                <a:cs typeface="Lato"/>
                <a:sym typeface="Lato"/>
              </a:rPr>
              <a:t>ground point extraction</a:t>
            </a:r>
            <a:r>
              <a:rPr lang="en">
                <a:latin typeface="Lato"/>
                <a:ea typeface="Lato"/>
                <a:cs typeface="Lato"/>
                <a:sym typeface="Lato"/>
              </a:rPr>
              <a:t> before segmentation.</a:t>
            </a:r>
            <a:endParaRPr>
              <a:latin typeface="Lato"/>
              <a:ea typeface="Lato"/>
              <a:cs typeface="Lato"/>
              <a:sym typeface="Lato"/>
            </a:endParaRPr>
          </a:p>
          <a:p>
            <a:pPr marL="457200" lvl="0" indent="0" algn="l" rtl="0">
              <a:spcBef>
                <a:spcPts val="0"/>
              </a:spcBef>
              <a:spcAft>
                <a:spcPts val="0"/>
              </a:spcAft>
              <a:buNone/>
            </a:pPr>
            <a:r>
              <a:rPr lang="en">
                <a:latin typeface="Lato"/>
                <a:ea typeface="Lato"/>
                <a:cs typeface="Lato"/>
                <a:sym typeface="Lato"/>
              </a:rPr>
              <a:t>(</a:t>
            </a:r>
            <a:r>
              <a:rPr lang="en">
                <a:solidFill>
                  <a:srgbClr val="00FF00"/>
                </a:solidFill>
                <a:latin typeface="Lato"/>
                <a:ea typeface="Lato"/>
                <a:cs typeface="Lato"/>
                <a:sym typeface="Lato"/>
              </a:rPr>
              <a:t>The paper does not assume the ground is ﬂat. </a:t>
            </a:r>
            <a:r>
              <a:rPr lang="en">
                <a:latin typeface="Lato"/>
                <a:ea typeface="Lato"/>
                <a:cs typeface="Lato"/>
                <a:sym typeface="Lato"/>
              </a:rPr>
              <a:t>)</a:t>
            </a:r>
            <a:endParaRPr>
              <a:latin typeface="Lato"/>
              <a:ea typeface="Lato"/>
              <a:cs typeface="Lato"/>
              <a:sym typeface="Lato"/>
            </a:endParaRPr>
          </a:p>
          <a:p>
            <a:pPr marL="457200" lvl="0" indent="-317500" algn="l" rtl="0">
              <a:spcBef>
                <a:spcPts val="0"/>
              </a:spcBef>
              <a:spcAft>
                <a:spcPts val="0"/>
              </a:spcAft>
              <a:buSzPts val="1400"/>
              <a:buFont typeface="Lato"/>
              <a:buAutoNum type="arabicPeriod"/>
            </a:pPr>
            <a:r>
              <a:rPr lang="en">
                <a:latin typeface="Lato"/>
                <a:ea typeface="Lato"/>
                <a:cs typeface="Lato"/>
                <a:sym typeface="Lato"/>
              </a:rPr>
              <a:t>Points regarded as ground are given “ground” tag and not used for segmentation, and only remaining points are divided into different clusters.</a:t>
            </a:r>
            <a:endParaRPr>
              <a:latin typeface="Lato"/>
              <a:ea typeface="Lato"/>
              <a:cs typeface="Lato"/>
              <a:sym typeface="Lato"/>
            </a:endParaRPr>
          </a:p>
        </p:txBody>
      </p:sp>
      <p:pic>
        <p:nvPicPr>
          <p:cNvPr id="224" name="Google Shape;224;p29"/>
          <p:cNvPicPr preferRelativeResize="0"/>
          <p:nvPr/>
        </p:nvPicPr>
        <p:blipFill>
          <a:blip r:embed="rId3">
            <a:alphaModFix/>
          </a:blip>
          <a:stretch>
            <a:fillRect/>
          </a:stretch>
        </p:blipFill>
        <p:spPr>
          <a:xfrm>
            <a:off x="4572000" y="1375725"/>
            <a:ext cx="3979800" cy="2984850"/>
          </a:xfrm>
          <a:prstGeom prst="rect">
            <a:avLst/>
          </a:prstGeom>
          <a:noFill/>
          <a:ln>
            <a:noFill/>
          </a:ln>
        </p:spPr>
      </p:pic>
      <p:cxnSp>
        <p:nvCxnSpPr>
          <p:cNvPr id="225" name="Google Shape;225;p29"/>
          <p:cNvCxnSpPr/>
          <p:nvPr/>
        </p:nvCxnSpPr>
        <p:spPr>
          <a:xfrm flipH="1">
            <a:off x="6964175" y="1689250"/>
            <a:ext cx="7200" cy="361200"/>
          </a:xfrm>
          <a:prstGeom prst="straightConnector1">
            <a:avLst/>
          </a:prstGeom>
          <a:noFill/>
          <a:ln w="38100" cap="flat" cmpd="sng">
            <a:solidFill>
              <a:srgbClr val="FF0000"/>
            </a:solidFill>
            <a:prstDash val="solid"/>
            <a:round/>
            <a:headEnd type="none" w="med" len="med"/>
            <a:tailEnd type="none" w="med" len="med"/>
          </a:ln>
        </p:spPr>
      </p:cxnSp>
      <p:cxnSp>
        <p:nvCxnSpPr>
          <p:cNvPr id="226" name="Google Shape;226;p29"/>
          <p:cNvCxnSpPr/>
          <p:nvPr/>
        </p:nvCxnSpPr>
        <p:spPr>
          <a:xfrm flipH="1">
            <a:off x="6787275" y="2036400"/>
            <a:ext cx="177000" cy="793500"/>
          </a:xfrm>
          <a:prstGeom prst="straightConnector1">
            <a:avLst/>
          </a:prstGeom>
          <a:noFill/>
          <a:ln w="38100" cap="flat" cmpd="sng">
            <a:solidFill>
              <a:srgbClr val="FF0000"/>
            </a:solidFill>
            <a:prstDash val="solid"/>
            <a:round/>
            <a:headEnd type="none" w="med" len="med"/>
            <a:tailEnd type="none" w="med" len="med"/>
          </a:ln>
        </p:spPr>
      </p:cxnSp>
      <p:sp>
        <p:nvSpPr>
          <p:cNvPr id="227" name="Google Shape;227;p29"/>
          <p:cNvSpPr txBox="1"/>
          <p:nvPr/>
        </p:nvSpPr>
        <p:spPr>
          <a:xfrm>
            <a:off x="4524300" y="4360575"/>
            <a:ext cx="4075200" cy="53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Lato"/>
                <a:ea typeface="Lato"/>
                <a:cs typeface="Lato"/>
                <a:sym typeface="Lato"/>
              </a:rPr>
              <a:t>Ground point extraction schematic</a:t>
            </a:r>
            <a:endParaRPr sz="1100">
              <a:latin typeface="Lato"/>
              <a:ea typeface="Lato"/>
              <a:cs typeface="Lato"/>
              <a:sym typeface="Lato"/>
            </a:endParaRPr>
          </a:p>
          <a:p>
            <a:pPr marL="0" lvl="0" indent="0" algn="l" rtl="0">
              <a:spcBef>
                <a:spcPts val="0"/>
              </a:spcBef>
              <a:spcAft>
                <a:spcPts val="0"/>
              </a:spcAft>
              <a:buNone/>
            </a:pPr>
            <a:r>
              <a:rPr lang="en" sz="600">
                <a:latin typeface="Lato"/>
                <a:ea typeface="Lato"/>
                <a:cs typeface="Lato"/>
                <a:sym typeface="Lato"/>
              </a:rPr>
              <a:t>Image Source: https://www.google.com/url?sa=i&amp;url=https%3A%2F%2Fwww.youtube.com%2Fwatch%3Fv%3DnXlqv_k4P8Q&amp;psig=AOvVaw1E6CZgUCo04f7wgzZIfYV2&amp;ust=1586466718020000&amp;source=images&amp;cd=vfe&amp;ved=0CAIQjRxqFwoTCMC8w6Hf2egCFQAAAAAdAAAAABAO</a:t>
            </a:r>
            <a:endParaRPr sz="600">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0"/>
          <p:cNvSpPr txBox="1">
            <a:spLocks noGrp="1"/>
          </p:cNvSpPr>
          <p:nvPr>
            <p:ph type="title"/>
          </p:nvPr>
        </p:nvSpPr>
        <p:spPr>
          <a:xfrm>
            <a:off x="727650" y="6324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Segmentation</a:t>
            </a:r>
            <a:endParaRPr/>
          </a:p>
        </p:txBody>
      </p:sp>
      <p:sp>
        <p:nvSpPr>
          <p:cNvPr id="233" name="Google Shape;233;p30"/>
          <p:cNvSpPr txBox="1">
            <a:spLocks noGrp="1"/>
          </p:cNvSpPr>
          <p:nvPr>
            <p:ph type="body" idx="1"/>
          </p:nvPr>
        </p:nvSpPr>
        <p:spPr>
          <a:xfrm>
            <a:off x="727650" y="1392625"/>
            <a:ext cx="37278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AutoNum type="arabicPeriod"/>
            </a:pPr>
            <a:r>
              <a:rPr lang="en"/>
              <a:t>Group points in range image into many clusters (invoked from other paper)</a:t>
            </a:r>
            <a:endParaRPr/>
          </a:p>
          <a:p>
            <a:pPr marL="457200" lvl="0" indent="-311150" algn="l" rtl="0">
              <a:spcBef>
                <a:spcPts val="0"/>
              </a:spcBef>
              <a:spcAft>
                <a:spcPts val="0"/>
              </a:spcAft>
              <a:buSzPts val="1300"/>
              <a:buAutoNum type="arabicPeriod"/>
            </a:pPr>
            <a:r>
              <a:rPr lang="en"/>
              <a:t>Omit the clusters that have fewer than 30 points</a:t>
            </a:r>
            <a:endParaRPr/>
          </a:p>
          <a:p>
            <a:pPr marL="457200" lvl="0" indent="-311150" algn="l" rtl="0">
              <a:spcBef>
                <a:spcPts val="0"/>
              </a:spcBef>
              <a:spcAft>
                <a:spcPts val="0"/>
              </a:spcAft>
              <a:buSzPts val="1300"/>
              <a:buAutoNum type="arabicPeriod"/>
            </a:pPr>
            <a:r>
              <a:rPr lang="en"/>
              <a:t>Only the points that may represent large objects, e.g., tree trunks, and ground points are preserved for further processing</a:t>
            </a:r>
            <a:endParaRPr/>
          </a:p>
          <a:p>
            <a:pPr marL="457200" lvl="0" indent="-311150" algn="l" rtl="0">
              <a:spcBef>
                <a:spcPts val="0"/>
              </a:spcBef>
              <a:spcAft>
                <a:spcPts val="0"/>
              </a:spcAft>
              <a:buSzPts val="1300"/>
              <a:buAutoNum type="arabicPeriod"/>
            </a:pPr>
            <a:r>
              <a:rPr lang="en"/>
              <a:t>Only preserved points are saved in the range image</a:t>
            </a:r>
            <a:endParaRPr/>
          </a:p>
        </p:txBody>
      </p:sp>
      <p:pic>
        <p:nvPicPr>
          <p:cNvPr id="234" name="Google Shape;234;p30"/>
          <p:cNvPicPr preferRelativeResize="0"/>
          <p:nvPr/>
        </p:nvPicPr>
        <p:blipFill>
          <a:blip r:embed="rId3">
            <a:alphaModFix/>
          </a:blip>
          <a:stretch>
            <a:fillRect/>
          </a:stretch>
        </p:blipFill>
        <p:spPr>
          <a:xfrm>
            <a:off x="4678125" y="1812647"/>
            <a:ext cx="4091850" cy="1549275"/>
          </a:xfrm>
          <a:prstGeom prst="rect">
            <a:avLst/>
          </a:prstGeom>
          <a:noFill/>
          <a:ln>
            <a:noFill/>
          </a:ln>
        </p:spPr>
      </p:pic>
      <p:sp>
        <p:nvSpPr>
          <p:cNvPr id="235" name="Google Shape;235;p30"/>
          <p:cNvSpPr txBox="1"/>
          <p:nvPr/>
        </p:nvSpPr>
        <p:spPr>
          <a:xfrm>
            <a:off x="4686450" y="3441950"/>
            <a:ext cx="4075200" cy="47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Lato"/>
                <a:ea typeface="Lato"/>
                <a:cs typeface="Lato"/>
                <a:sym typeface="Lato"/>
              </a:rPr>
              <a:t>Results after segmentation step</a:t>
            </a:r>
            <a:r>
              <a:rPr lang="en" sz="1000" baseline="30000">
                <a:latin typeface="Lato"/>
                <a:ea typeface="Lato"/>
                <a:cs typeface="Lato"/>
                <a:sym typeface="Lato"/>
              </a:rPr>
              <a:t>[2]</a:t>
            </a:r>
            <a:endParaRPr sz="1000" baseline="30000">
              <a:latin typeface="Lato"/>
              <a:ea typeface="Lato"/>
              <a:cs typeface="Lato"/>
              <a:sym typeface="Lato"/>
            </a:endParaRPr>
          </a:p>
        </p:txBody>
      </p:sp>
      <p:sp>
        <p:nvSpPr>
          <p:cNvPr id="236" name="Google Shape;236;p30"/>
          <p:cNvSpPr txBox="1"/>
          <p:nvPr/>
        </p:nvSpPr>
        <p:spPr>
          <a:xfrm>
            <a:off x="764825" y="4667400"/>
            <a:ext cx="6723300" cy="47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Times New Roman"/>
                <a:ea typeface="Times New Roman"/>
                <a:cs typeface="Times New Roman"/>
                <a:sym typeface="Times New Roman"/>
              </a:rPr>
              <a:t>[2]: </a:t>
            </a:r>
            <a:r>
              <a:rPr lang="en" sz="1000">
                <a:solidFill>
                  <a:srgbClr val="24292E"/>
                </a:solidFill>
                <a:latin typeface="Times New Roman"/>
                <a:ea typeface="Times New Roman"/>
                <a:cs typeface="Times New Roman"/>
                <a:sym typeface="Times New Roman"/>
              </a:rPr>
              <a:t>LeGO-LOAM: Lightweight and Ground-Optimized Lidar Odometry and Mapping on Variable Terrain</a:t>
            </a:r>
            <a:endParaRPr sz="1000">
              <a:solidFill>
                <a:srgbClr val="24292E"/>
              </a:solidFill>
              <a:latin typeface="Times New Roman"/>
              <a:ea typeface="Times New Roman"/>
              <a:cs typeface="Times New Roman"/>
              <a:sym typeface="Times New Roman"/>
            </a:endParaRPr>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1"/>
          <p:cNvSpPr txBox="1">
            <a:spLocks noGrp="1"/>
          </p:cNvSpPr>
          <p:nvPr>
            <p:ph type="title"/>
          </p:nvPr>
        </p:nvSpPr>
        <p:spPr>
          <a:xfrm>
            <a:off x="771900" y="5970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Feature Extraction</a:t>
            </a:r>
            <a:endParaRPr/>
          </a:p>
        </p:txBody>
      </p:sp>
      <p:sp>
        <p:nvSpPr>
          <p:cNvPr id="242" name="Google Shape;242;p31"/>
          <p:cNvSpPr txBox="1">
            <a:spLocks noGrp="1"/>
          </p:cNvSpPr>
          <p:nvPr>
            <p:ph type="body" idx="1"/>
          </p:nvPr>
        </p:nvSpPr>
        <p:spPr>
          <a:xfrm>
            <a:off x="729450" y="1187700"/>
            <a:ext cx="3842700" cy="3501900"/>
          </a:xfrm>
          <a:prstGeom prst="rect">
            <a:avLst/>
          </a:prstGeom>
        </p:spPr>
        <p:txBody>
          <a:bodyPr spcFirstLastPara="1" wrap="square" lIns="91425" tIns="91425" rIns="91425" bIns="91425" anchor="t" anchorCtr="0">
            <a:noAutofit/>
          </a:bodyPr>
          <a:lstStyle/>
          <a:p>
            <a:pPr marL="457200" lvl="0" indent="-292100" algn="l" rtl="0">
              <a:spcBef>
                <a:spcPts val="0"/>
              </a:spcBef>
              <a:spcAft>
                <a:spcPts val="0"/>
              </a:spcAft>
              <a:buSzPts val="1000"/>
              <a:buAutoNum type="arabicPeriod"/>
            </a:pPr>
            <a:r>
              <a:rPr lang="en" sz="1000"/>
              <a:t>To evenly extract features from all directions, we </a:t>
            </a:r>
            <a:r>
              <a:rPr lang="en" sz="1000">
                <a:solidFill>
                  <a:srgbClr val="FF0000"/>
                </a:solidFill>
              </a:rPr>
              <a:t>divide the range image</a:t>
            </a:r>
            <a:r>
              <a:rPr lang="en" sz="1000"/>
              <a:t> horizontally </a:t>
            </a:r>
            <a:r>
              <a:rPr lang="en" sz="1000">
                <a:solidFill>
                  <a:srgbClr val="FF0000"/>
                </a:solidFill>
              </a:rPr>
              <a:t>into several equal sub-images</a:t>
            </a:r>
            <a:endParaRPr sz="1000">
              <a:solidFill>
                <a:srgbClr val="FF0000"/>
              </a:solidFill>
            </a:endParaRPr>
          </a:p>
          <a:p>
            <a:pPr marL="457200" lvl="0" indent="-292100" algn="l" rtl="0">
              <a:spcBef>
                <a:spcPts val="0"/>
              </a:spcBef>
              <a:spcAft>
                <a:spcPts val="0"/>
              </a:spcAft>
              <a:buSzPts val="1000"/>
              <a:buAutoNum type="arabicPeriod"/>
            </a:pPr>
            <a:r>
              <a:rPr lang="en" sz="1000"/>
              <a:t>We call the points with c larger than c</a:t>
            </a:r>
            <a:r>
              <a:rPr lang="en" sz="1000" baseline="-25000"/>
              <a:t>th</a:t>
            </a:r>
            <a:r>
              <a:rPr lang="en" sz="1000"/>
              <a:t> </a:t>
            </a:r>
            <a:r>
              <a:rPr lang="en" sz="1000">
                <a:solidFill>
                  <a:srgbClr val="FF0000"/>
                </a:solidFill>
              </a:rPr>
              <a:t>edge features</a:t>
            </a:r>
            <a:r>
              <a:rPr lang="en" sz="1000"/>
              <a:t>, and the points with c smaller than c</a:t>
            </a:r>
            <a:r>
              <a:rPr lang="en" sz="1000" baseline="-25000"/>
              <a:t>th</a:t>
            </a:r>
            <a:r>
              <a:rPr lang="en" sz="1000"/>
              <a:t> </a:t>
            </a:r>
            <a:r>
              <a:rPr lang="en" sz="1000">
                <a:solidFill>
                  <a:srgbClr val="FF0000"/>
                </a:solidFill>
              </a:rPr>
              <a:t>planar features</a:t>
            </a:r>
            <a:r>
              <a:rPr lang="en" sz="1000"/>
              <a:t>.</a:t>
            </a:r>
            <a:endParaRPr sz="1000"/>
          </a:p>
          <a:p>
            <a:pPr marL="457200" lvl="0" indent="-292100" algn="l" rtl="0">
              <a:spcBef>
                <a:spcPts val="0"/>
              </a:spcBef>
              <a:spcAft>
                <a:spcPts val="0"/>
              </a:spcAft>
              <a:buSzPts val="1000"/>
              <a:buAutoNum type="arabicPeriod"/>
            </a:pPr>
            <a:r>
              <a:rPr lang="en" sz="1000"/>
              <a:t>Select strongest edge features and planar features, features with maximum or minimum c values.</a:t>
            </a:r>
            <a:endParaRPr sz="1000"/>
          </a:p>
          <a:p>
            <a:pPr marL="0" lvl="0" indent="0" algn="l" rtl="0">
              <a:spcBef>
                <a:spcPts val="1600"/>
              </a:spcBef>
              <a:spcAft>
                <a:spcPts val="0"/>
              </a:spcAft>
              <a:buNone/>
            </a:pPr>
            <a:r>
              <a:rPr lang="en" sz="1000"/>
              <a:t>Reflection:</a:t>
            </a:r>
            <a:endParaRPr sz="1000"/>
          </a:p>
          <a:p>
            <a:pPr marL="457200" lvl="0" indent="-292100" algn="l" rtl="0">
              <a:spcBef>
                <a:spcPts val="1600"/>
              </a:spcBef>
              <a:spcAft>
                <a:spcPts val="0"/>
              </a:spcAft>
              <a:buSzPts val="1000"/>
              <a:buAutoNum type="arabicPeriod"/>
            </a:pPr>
            <a:r>
              <a:rPr lang="en" sz="1000"/>
              <a:t>When r</a:t>
            </a:r>
            <a:r>
              <a:rPr lang="en" sz="1000" baseline="-25000"/>
              <a:t>i</a:t>
            </a:r>
            <a:r>
              <a:rPr lang="en" sz="1000"/>
              <a:t> is at the denominator, further features trend to be judged as planar features, as you can see for further tree trunks. I think it may not be reasonable.</a:t>
            </a:r>
            <a:endParaRPr sz="1000"/>
          </a:p>
          <a:p>
            <a:pPr marL="457200" lvl="0" indent="-292100" algn="l" rtl="0">
              <a:spcBef>
                <a:spcPts val="0"/>
              </a:spcBef>
              <a:spcAft>
                <a:spcPts val="0"/>
              </a:spcAft>
              <a:buSzPts val="1000"/>
              <a:buAutoNum type="arabicPeriod"/>
            </a:pPr>
            <a:r>
              <a:rPr lang="en" sz="1000"/>
              <a:t>Can we make the threshold c</a:t>
            </a:r>
            <a:r>
              <a:rPr lang="en" sz="1000" baseline="-25000"/>
              <a:t>th</a:t>
            </a:r>
            <a:r>
              <a:rPr lang="en" sz="1000"/>
              <a:t> a floating value to make the algorithm adaptive to varying environment?</a:t>
            </a:r>
            <a:endParaRPr sz="1000"/>
          </a:p>
          <a:p>
            <a:pPr marL="457200" lvl="0" indent="-292100" algn="l" rtl="0">
              <a:spcBef>
                <a:spcPts val="0"/>
              </a:spcBef>
              <a:spcAft>
                <a:spcPts val="0"/>
              </a:spcAft>
              <a:buSzPts val="1000"/>
              <a:buAutoNum type="arabicPeriod"/>
            </a:pPr>
            <a:r>
              <a:rPr lang="en" sz="1000"/>
              <a:t>Is it possible to traverse the range map by a window, i.e. extract features on a higher level? Convolution?</a:t>
            </a:r>
            <a:endParaRPr sz="1000"/>
          </a:p>
          <a:p>
            <a:pPr marL="457200" lvl="0" indent="-292100" algn="l" rtl="0">
              <a:spcBef>
                <a:spcPts val="0"/>
              </a:spcBef>
              <a:spcAft>
                <a:spcPts val="0"/>
              </a:spcAft>
              <a:buSzPts val="1000"/>
              <a:buAutoNum type="arabicPeriod"/>
            </a:pPr>
            <a:r>
              <a:rPr lang="en" sz="1000"/>
              <a:t>As most edge features distribute near to the lidar, what if they are moving objects? I think it would be better if edge features are evenly distributed along the distance.</a:t>
            </a:r>
            <a:endParaRPr sz="1000"/>
          </a:p>
        </p:txBody>
      </p:sp>
      <p:pic>
        <p:nvPicPr>
          <p:cNvPr id="243" name="Google Shape;243;p31"/>
          <p:cNvPicPr preferRelativeResize="0"/>
          <p:nvPr/>
        </p:nvPicPr>
        <p:blipFill>
          <a:blip r:embed="rId3">
            <a:alphaModFix/>
          </a:blip>
          <a:stretch>
            <a:fillRect/>
          </a:stretch>
        </p:blipFill>
        <p:spPr>
          <a:xfrm>
            <a:off x="5077950" y="1062450"/>
            <a:ext cx="3305175" cy="647700"/>
          </a:xfrm>
          <a:prstGeom prst="rect">
            <a:avLst/>
          </a:prstGeom>
          <a:noFill/>
          <a:ln>
            <a:noFill/>
          </a:ln>
        </p:spPr>
      </p:pic>
      <p:grpSp>
        <p:nvGrpSpPr>
          <p:cNvPr id="244" name="Google Shape;244;p31"/>
          <p:cNvGrpSpPr/>
          <p:nvPr/>
        </p:nvGrpSpPr>
        <p:grpSpPr>
          <a:xfrm>
            <a:off x="4743313" y="1785223"/>
            <a:ext cx="3974435" cy="1285430"/>
            <a:chOff x="4719331" y="2161650"/>
            <a:chExt cx="4345069" cy="1625480"/>
          </a:xfrm>
        </p:grpSpPr>
        <p:pic>
          <p:nvPicPr>
            <p:cNvPr id="245" name="Google Shape;245;p31"/>
            <p:cNvPicPr preferRelativeResize="0"/>
            <p:nvPr/>
          </p:nvPicPr>
          <p:blipFill>
            <a:blip r:embed="rId4">
              <a:alphaModFix/>
            </a:blip>
            <a:stretch>
              <a:fillRect/>
            </a:stretch>
          </p:blipFill>
          <p:spPr>
            <a:xfrm>
              <a:off x="4719331" y="2161650"/>
              <a:ext cx="2175144" cy="1625475"/>
            </a:xfrm>
            <a:prstGeom prst="rect">
              <a:avLst/>
            </a:prstGeom>
            <a:noFill/>
            <a:ln>
              <a:noFill/>
            </a:ln>
          </p:spPr>
        </p:pic>
        <p:pic>
          <p:nvPicPr>
            <p:cNvPr id="246" name="Google Shape;246;p31"/>
            <p:cNvPicPr preferRelativeResize="0"/>
            <p:nvPr/>
          </p:nvPicPr>
          <p:blipFill>
            <a:blip r:embed="rId5">
              <a:alphaModFix/>
            </a:blip>
            <a:stretch>
              <a:fillRect/>
            </a:stretch>
          </p:blipFill>
          <p:spPr>
            <a:xfrm>
              <a:off x="6894475" y="2161650"/>
              <a:ext cx="2169925" cy="1625480"/>
            </a:xfrm>
            <a:prstGeom prst="rect">
              <a:avLst/>
            </a:prstGeom>
            <a:noFill/>
            <a:ln>
              <a:noFill/>
            </a:ln>
          </p:spPr>
        </p:pic>
      </p:grpSp>
      <p:sp>
        <p:nvSpPr>
          <p:cNvPr id="247" name="Google Shape;247;p31"/>
          <p:cNvSpPr txBox="1"/>
          <p:nvPr/>
        </p:nvSpPr>
        <p:spPr>
          <a:xfrm>
            <a:off x="4524775" y="4291325"/>
            <a:ext cx="4411500" cy="47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latin typeface="Lato"/>
                <a:ea typeface="Lato"/>
                <a:cs typeface="Lato"/>
                <a:sym typeface="Lato"/>
              </a:rPr>
              <a:t>Results of feature extraction and selection, in(d), edge features are green and planar features are pink. In (e) strongest edge features are blue and strongest planar features are yellow</a:t>
            </a:r>
            <a:r>
              <a:rPr lang="en" sz="800" baseline="30000">
                <a:latin typeface="Lato"/>
                <a:ea typeface="Lato"/>
                <a:cs typeface="Lato"/>
                <a:sym typeface="Lato"/>
              </a:rPr>
              <a:t>[2]</a:t>
            </a:r>
            <a:endParaRPr sz="800" baseline="30000">
              <a:latin typeface="Lato"/>
              <a:ea typeface="Lato"/>
              <a:cs typeface="Lato"/>
              <a:sym typeface="Lato"/>
            </a:endParaRPr>
          </a:p>
        </p:txBody>
      </p:sp>
      <p:sp>
        <p:nvSpPr>
          <p:cNvPr id="248" name="Google Shape;248;p31"/>
          <p:cNvSpPr txBox="1"/>
          <p:nvPr/>
        </p:nvSpPr>
        <p:spPr>
          <a:xfrm>
            <a:off x="729450" y="4823050"/>
            <a:ext cx="6723300" cy="47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Times New Roman"/>
                <a:ea typeface="Times New Roman"/>
                <a:cs typeface="Times New Roman"/>
                <a:sym typeface="Times New Roman"/>
              </a:rPr>
              <a:t>[2]: </a:t>
            </a:r>
            <a:r>
              <a:rPr lang="en" sz="1000">
                <a:solidFill>
                  <a:srgbClr val="24292E"/>
                </a:solidFill>
                <a:latin typeface="Times New Roman"/>
                <a:ea typeface="Times New Roman"/>
                <a:cs typeface="Times New Roman"/>
                <a:sym typeface="Times New Roman"/>
              </a:rPr>
              <a:t>LeGO-LOAM: Lightweight and Ground-Optimized Lidar Odometry and Mapping on Variable Terrain</a:t>
            </a:r>
            <a:endParaRPr sz="1000">
              <a:solidFill>
                <a:srgbClr val="24292E"/>
              </a:solidFill>
              <a:latin typeface="Times New Roman"/>
              <a:ea typeface="Times New Roman"/>
              <a:cs typeface="Times New Roman"/>
              <a:sym typeface="Times New Roman"/>
            </a:endParaRPr>
          </a:p>
          <a:p>
            <a:pPr marL="0" lvl="0" indent="0" algn="l" rtl="0">
              <a:spcBef>
                <a:spcPts val="0"/>
              </a:spcBef>
              <a:spcAft>
                <a:spcPts val="0"/>
              </a:spcAft>
              <a:buNone/>
            </a:pPr>
            <a:endParaRPr>
              <a:latin typeface="Lato"/>
              <a:ea typeface="Lato"/>
              <a:cs typeface="Lato"/>
              <a:sym typeface="Lato"/>
            </a:endParaRPr>
          </a:p>
        </p:txBody>
      </p:sp>
      <p:pic>
        <p:nvPicPr>
          <p:cNvPr id="249" name="Google Shape;249;p31"/>
          <p:cNvPicPr preferRelativeResize="0"/>
          <p:nvPr/>
        </p:nvPicPr>
        <p:blipFill>
          <a:blip r:embed="rId6">
            <a:alphaModFix/>
          </a:blip>
          <a:stretch>
            <a:fillRect/>
          </a:stretch>
        </p:blipFill>
        <p:spPr>
          <a:xfrm>
            <a:off x="5866200" y="3070650"/>
            <a:ext cx="1728674" cy="1285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2"/>
          <p:cNvSpPr txBox="1">
            <a:spLocks noGrp="1"/>
          </p:cNvSpPr>
          <p:nvPr>
            <p:ph type="title"/>
          </p:nvPr>
        </p:nvSpPr>
        <p:spPr>
          <a:xfrm>
            <a:off x="764825" y="5589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Lidar Odometry</a:t>
            </a:r>
            <a:endParaRPr/>
          </a:p>
        </p:txBody>
      </p:sp>
      <p:sp>
        <p:nvSpPr>
          <p:cNvPr id="255" name="Google Shape;255;p32"/>
          <p:cNvSpPr txBox="1">
            <a:spLocks noGrp="1"/>
          </p:cNvSpPr>
          <p:nvPr>
            <p:ph type="body" idx="1"/>
          </p:nvPr>
        </p:nvSpPr>
        <p:spPr>
          <a:xfrm>
            <a:off x="764825" y="1357125"/>
            <a:ext cx="4116600" cy="316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lidar odometry module estimates the sensor motion between two consecutive scans</a:t>
            </a:r>
            <a:endParaRPr/>
          </a:p>
          <a:p>
            <a:pPr marL="0" lvl="0" indent="0" algn="l" rtl="0">
              <a:spcBef>
                <a:spcPts val="1600"/>
              </a:spcBef>
              <a:spcAft>
                <a:spcPts val="0"/>
              </a:spcAft>
              <a:buNone/>
            </a:pPr>
            <a:r>
              <a:rPr lang="en"/>
              <a:t>Feature matching</a:t>
            </a:r>
            <a:endParaRPr/>
          </a:p>
          <a:p>
            <a:pPr marL="457200" lvl="0" indent="-311150" algn="l" rtl="0">
              <a:spcBef>
                <a:spcPts val="1600"/>
              </a:spcBef>
              <a:spcAft>
                <a:spcPts val="0"/>
              </a:spcAft>
              <a:buSzPts val="1300"/>
              <a:buAutoNum type="arabicPeriod"/>
            </a:pPr>
            <a:r>
              <a:rPr lang="en"/>
              <a:t>Label matching</a:t>
            </a:r>
            <a:endParaRPr/>
          </a:p>
          <a:p>
            <a:pPr marL="457200" lvl="0" indent="-311150" algn="l" rtl="0">
              <a:spcBef>
                <a:spcPts val="0"/>
              </a:spcBef>
              <a:spcAft>
                <a:spcPts val="0"/>
              </a:spcAft>
              <a:buSzPts val="1300"/>
              <a:buAutoNum type="arabicPeriod"/>
            </a:pPr>
            <a:r>
              <a:rPr lang="en"/>
              <a:t>Two-step  Levenberg-Marquardt Optimization</a:t>
            </a:r>
            <a:endParaRPr/>
          </a:p>
          <a:p>
            <a:pPr marL="0" lvl="0" indent="0" algn="l" rtl="0">
              <a:spcBef>
                <a:spcPts val="1600"/>
              </a:spcBef>
              <a:spcAft>
                <a:spcPts val="0"/>
              </a:spcAft>
              <a:buNone/>
            </a:pPr>
            <a:r>
              <a:rPr lang="en"/>
              <a:t>Reflection:</a:t>
            </a:r>
            <a:endParaRPr/>
          </a:p>
          <a:p>
            <a:pPr marL="0" lvl="0" indent="0" algn="l" rtl="0">
              <a:spcBef>
                <a:spcPts val="1600"/>
              </a:spcBef>
              <a:spcAft>
                <a:spcPts val="1600"/>
              </a:spcAft>
              <a:buNone/>
            </a:pPr>
            <a:r>
              <a:rPr lang="en"/>
              <a:t>As we can see further trunks are regarded as planar features, while nearer ones are viewed as edge features. In this case, it may not be possible to match further trucks when they get closer, especially when we drive fast.</a:t>
            </a:r>
            <a:endParaRPr/>
          </a:p>
        </p:txBody>
      </p:sp>
      <p:pic>
        <p:nvPicPr>
          <p:cNvPr id="256" name="Google Shape;256;p32"/>
          <p:cNvPicPr preferRelativeResize="0"/>
          <p:nvPr/>
        </p:nvPicPr>
        <p:blipFill>
          <a:blip r:embed="rId3">
            <a:alphaModFix/>
          </a:blip>
          <a:stretch>
            <a:fillRect/>
          </a:stretch>
        </p:blipFill>
        <p:spPr>
          <a:xfrm>
            <a:off x="5638450" y="660625"/>
            <a:ext cx="2929325" cy="2006775"/>
          </a:xfrm>
          <a:prstGeom prst="rect">
            <a:avLst/>
          </a:prstGeom>
          <a:noFill/>
          <a:ln>
            <a:noFill/>
          </a:ln>
        </p:spPr>
      </p:pic>
      <p:sp>
        <p:nvSpPr>
          <p:cNvPr id="257" name="Google Shape;257;p32"/>
          <p:cNvSpPr txBox="1"/>
          <p:nvPr/>
        </p:nvSpPr>
        <p:spPr>
          <a:xfrm>
            <a:off x="764825" y="4742075"/>
            <a:ext cx="6723300" cy="47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Times New Roman"/>
                <a:ea typeface="Times New Roman"/>
                <a:cs typeface="Times New Roman"/>
                <a:sym typeface="Times New Roman"/>
              </a:rPr>
              <a:t>[2]: </a:t>
            </a:r>
            <a:r>
              <a:rPr lang="en" sz="1000">
                <a:solidFill>
                  <a:srgbClr val="24292E"/>
                </a:solidFill>
                <a:latin typeface="Times New Roman"/>
                <a:ea typeface="Times New Roman"/>
                <a:cs typeface="Times New Roman"/>
                <a:sym typeface="Times New Roman"/>
              </a:rPr>
              <a:t>LeGO-LOAM: Lightweight and Ground-Optimized Lidar Odometry and Mapping on Variable Terrain</a:t>
            </a:r>
            <a:endParaRPr sz="1000">
              <a:solidFill>
                <a:srgbClr val="24292E"/>
              </a:solidFill>
              <a:latin typeface="Times New Roman"/>
              <a:ea typeface="Times New Roman"/>
              <a:cs typeface="Times New Roman"/>
              <a:sym typeface="Times New Roman"/>
            </a:endParaRPr>
          </a:p>
          <a:p>
            <a:pPr marL="0" lvl="0" indent="0" algn="l" rtl="0">
              <a:spcBef>
                <a:spcPts val="0"/>
              </a:spcBef>
              <a:spcAft>
                <a:spcPts val="0"/>
              </a:spcAft>
              <a:buNone/>
            </a:pPr>
            <a:endParaRPr>
              <a:latin typeface="Lato"/>
              <a:ea typeface="Lato"/>
              <a:cs typeface="Lato"/>
              <a:sym typeface="Lato"/>
            </a:endParaRPr>
          </a:p>
        </p:txBody>
      </p:sp>
      <p:sp>
        <p:nvSpPr>
          <p:cNvPr id="258" name="Google Shape;258;p32"/>
          <p:cNvSpPr txBox="1"/>
          <p:nvPr/>
        </p:nvSpPr>
        <p:spPr>
          <a:xfrm>
            <a:off x="5062663" y="2571750"/>
            <a:ext cx="4080900" cy="47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Lato"/>
                <a:ea typeface="Lato"/>
                <a:cs typeface="Lato"/>
                <a:sym typeface="Lato"/>
              </a:rPr>
              <a:t>Lidar Odometry procedure</a:t>
            </a:r>
            <a:r>
              <a:rPr lang="en" sz="1000" baseline="30000">
                <a:latin typeface="Lato"/>
                <a:ea typeface="Lato"/>
                <a:cs typeface="Lato"/>
                <a:sym typeface="Lato"/>
              </a:rPr>
              <a:t>[2]</a:t>
            </a:r>
            <a:endParaRPr sz="1000" baseline="30000">
              <a:latin typeface="Lato"/>
              <a:ea typeface="Lato"/>
              <a:cs typeface="Lato"/>
              <a:sym typeface="Lato"/>
            </a:endParaRPr>
          </a:p>
        </p:txBody>
      </p:sp>
      <p:sp>
        <p:nvSpPr>
          <p:cNvPr id="259" name="Google Shape;259;p32"/>
          <p:cNvSpPr txBox="1"/>
          <p:nvPr/>
        </p:nvSpPr>
        <p:spPr>
          <a:xfrm>
            <a:off x="5100900" y="4419375"/>
            <a:ext cx="4075200" cy="47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Lato"/>
                <a:ea typeface="Lato"/>
                <a:cs typeface="Lato"/>
                <a:sym typeface="Lato"/>
              </a:rPr>
              <a:t>Feature selection</a:t>
            </a:r>
            <a:r>
              <a:rPr lang="en" sz="1000" baseline="30000">
                <a:latin typeface="Lato"/>
                <a:ea typeface="Lato"/>
                <a:cs typeface="Lato"/>
                <a:sym typeface="Lato"/>
              </a:rPr>
              <a:t>[2]</a:t>
            </a:r>
            <a:endParaRPr sz="1000">
              <a:latin typeface="Lato"/>
              <a:ea typeface="Lato"/>
              <a:cs typeface="Lato"/>
              <a:sym typeface="Lato"/>
            </a:endParaRPr>
          </a:p>
        </p:txBody>
      </p:sp>
      <p:grpSp>
        <p:nvGrpSpPr>
          <p:cNvPr id="260" name="Google Shape;260;p32"/>
          <p:cNvGrpSpPr/>
          <p:nvPr/>
        </p:nvGrpSpPr>
        <p:grpSpPr>
          <a:xfrm>
            <a:off x="5222956" y="3047850"/>
            <a:ext cx="3831095" cy="1425425"/>
            <a:chOff x="5312481" y="3047850"/>
            <a:chExt cx="3831095" cy="1425425"/>
          </a:xfrm>
        </p:grpSpPr>
        <p:pic>
          <p:nvPicPr>
            <p:cNvPr id="261" name="Google Shape;261;p32"/>
            <p:cNvPicPr preferRelativeResize="0"/>
            <p:nvPr/>
          </p:nvPicPr>
          <p:blipFill>
            <a:blip r:embed="rId4">
              <a:alphaModFix/>
            </a:blip>
            <a:stretch>
              <a:fillRect/>
            </a:stretch>
          </p:blipFill>
          <p:spPr>
            <a:xfrm>
              <a:off x="7226625" y="3047850"/>
              <a:ext cx="1916951" cy="1425425"/>
            </a:xfrm>
            <a:prstGeom prst="rect">
              <a:avLst/>
            </a:prstGeom>
            <a:noFill/>
            <a:ln>
              <a:noFill/>
            </a:ln>
          </p:spPr>
        </p:pic>
        <p:pic>
          <p:nvPicPr>
            <p:cNvPr id="262" name="Google Shape;262;p32"/>
            <p:cNvPicPr preferRelativeResize="0"/>
            <p:nvPr/>
          </p:nvPicPr>
          <p:blipFill>
            <a:blip r:embed="rId5">
              <a:alphaModFix/>
            </a:blip>
            <a:stretch>
              <a:fillRect/>
            </a:stretch>
          </p:blipFill>
          <p:spPr>
            <a:xfrm>
              <a:off x="5312481" y="3047850"/>
              <a:ext cx="1914142" cy="1425425"/>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3"/>
          <p:cNvSpPr txBox="1">
            <a:spLocks noGrp="1"/>
          </p:cNvSpPr>
          <p:nvPr>
            <p:ph type="title"/>
          </p:nvPr>
        </p:nvSpPr>
        <p:spPr>
          <a:xfrm>
            <a:off x="704900" y="5893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Reflection on Lidar Odometry (continued 1)</a:t>
            </a:r>
            <a:endParaRPr sz="1800"/>
          </a:p>
        </p:txBody>
      </p:sp>
      <p:sp>
        <p:nvSpPr>
          <p:cNvPr id="268" name="Google Shape;268;p33"/>
          <p:cNvSpPr txBox="1">
            <a:spLocks noGrp="1"/>
          </p:cNvSpPr>
          <p:nvPr>
            <p:ph type="body" idx="1"/>
          </p:nvPr>
        </p:nvSpPr>
        <p:spPr>
          <a:xfrm>
            <a:off x="980150" y="1276675"/>
            <a:ext cx="3720600" cy="2281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AutoNum type="arabicPeriod"/>
            </a:pPr>
            <a:r>
              <a:rPr lang="en"/>
              <a:t>Due to stereo, objects nearer will move faster than those further from the perspective of lidar. In this case I think features on ground could be hard to match. As you can see they don’t have many intersections.</a:t>
            </a:r>
            <a:endParaRPr/>
          </a:p>
          <a:p>
            <a:pPr marL="457200" lvl="0" indent="-311150" algn="l" rtl="0">
              <a:spcBef>
                <a:spcPts val="0"/>
              </a:spcBef>
              <a:spcAft>
                <a:spcPts val="0"/>
              </a:spcAft>
              <a:buSzPts val="1300"/>
              <a:buAutoNum type="arabicPeriod"/>
            </a:pPr>
            <a:r>
              <a:rPr lang="en"/>
              <a:t>Most planar features are on the ground.</a:t>
            </a:r>
            <a:endParaRPr/>
          </a:p>
        </p:txBody>
      </p:sp>
      <p:pic>
        <p:nvPicPr>
          <p:cNvPr id="269" name="Google Shape;269;p33"/>
          <p:cNvPicPr preferRelativeResize="0"/>
          <p:nvPr/>
        </p:nvPicPr>
        <p:blipFill>
          <a:blip r:embed="rId3">
            <a:alphaModFix/>
          </a:blip>
          <a:stretch>
            <a:fillRect/>
          </a:stretch>
        </p:blipFill>
        <p:spPr>
          <a:xfrm>
            <a:off x="5776625" y="529049"/>
            <a:ext cx="2616975" cy="1960850"/>
          </a:xfrm>
          <a:prstGeom prst="rect">
            <a:avLst/>
          </a:prstGeom>
          <a:noFill/>
          <a:ln>
            <a:noFill/>
          </a:ln>
        </p:spPr>
      </p:pic>
      <p:sp>
        <p:nvSpPr>
          <p:cNvPr id="270" name="Google Shape;270;p33"/>
          <p:cNvSpPr txBox="1"/>
          <p:nvPr/>
        </p:nvSpPr>
        <p:spPr>
          <a:xfrm>
            <a:off x="5044650" y="2489900"/>
            <a:ext cx="4080900" cy="47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Lato"/>
                <a:ea typeface="Lato"/>
                <a:cs typeface="Lato"/>
                <a:sym typeface="Lato"/>
              </a:rPr>
              <a:t>Stereo schematic</a:t>
            </a:r>
            <a:endParaRPr sz="1000">
              <a:latin typeface="Lato"/>
              <a:ea typeface="Lato"/>
              <a:cs typeface="Lato"/>
              <a:sym typeface="Lato"/>
            </a:endParaRPr>
          </a:p>
          <a:p>
            <a:pPr marL="0" lvl="0" indent="0" algn="ctr" rtl="0">
              <a:spcBef>
                <a:spcPts val="0"/>
              </a:spcBef>
              <a:spcAft>
                <a:spcPts val="0"/>
              </a:spcAft>
              <a:buNone/>
            </a:pPr>
            <a:r>
              <a:rPr lang="en" sz="1000">
                <a:latin typeface="Lato"/>
                <a:ea typeface="Lato"/>
                <a:cs typeface="Lato"/>
                <a:sym typeface="Lato"/>
              </a:rPr>
              <a:t>Source: </a:t>
            </a:r>
            <a:r>
              <a:rPr lang="en" sz="1100" u="sng">
                <a:solidFill>
                  <a:schemeClr val="hlink"/>
                </a:solidFill>
                <a:hlinkClick r:id="rId4"/>
              </a:rPr>
              <a:t>http://www.cse.psu.edu/~rtc12/CSE486/lecture08.pdf</a:t>
            </a:r>
            <a:endParaRPr sz="1000">
              <a:latin typeface="Lato"/>
              <a:ea typeface="Lato"/>
              <a:cs typeface="Lato"/>
              <a:sym typeface="Lato"/>
            </a:endParaRPr>
          </a:p>
        </p:txBody>
      </p:sp>
      <p:sp>
        <p:nvSpPr>
          <p:cNvPr id="271" name="Google Shape;271;p33"/>
          <p:cNvSpPr txBox="1"/>
          <p:nvPr/>
        </p:nvSpPr>
        <p:spPr>
          <a:xfrm>
            <a:off x="5044650" y="4693625"/>
            <a:ext cx="4080900" cy="47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Lato"/>
                <a:ea typeface="Lato"/>
                <a:cs typeface="Lato"/>
                <a:sym typeface="Lato"/>
              </a:rPr>
              <a:t>Schematic of 2 consecutive scans on the ground</a:t>
            </a:r>
            <a:endParaRPr sz="1000">
              <a:latin typeface="Lato"/>
              <a:ea typeface="Lato"/>
              <a:cs typeface="Lato"/>
              <a:sym typeface="Lato"/>
            </a:endParaRPr>
          </a:p>
        </p:txBody>
      </p:sp>
      <p:pic>
        <p:nvPicPr>
          <p:cNvPr id="272" name="Google Shape;272;p33"/>
          <p:cNvPicPr preferRelativeResize="0"/>
          <p:nvPr/>
        </p:nvPicPr>
        <p:blipFill>
          <a:blip r:embed="rId5">
            <a:alphaModFix/>
          </a:blip>
          <a:stretch>
            <a:fillRect/>
          </a:stretch>
        </p:blipFill>
        <p:spPr>
          <a:xfrm>
            <a:off x="1755500" y="2966000"/>
            <a:ext cx="2169925" cy="1625480"/>
          </a:xfrm>
          <a:prstGeom prst="rect">
            <a:avLst/>
          </a:prstGeom>
          <a:noFill/>
          <a:ln>
            <a:noFill/>
          </a:ln>
        </p:spPr>
      </p:pic>
      <p:sp>
        <p:nvSpPr>
          <p:cNvPr id="273" name="Google Shape;273;p33"/>
          <p:cNvSpPr txBox="1"/>
          <p:nvPr/>
        </p:nvSpPr>
        <p:spPr>
          <a:xfrm>
            <a:off x="800000" y="4544350"/>
            <a:ext cx="4080900" cy="47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Lato"/>
                <a:ea typeface="Lato"/>
                <a:cs typeface="Lato"/>
                <a:sym typeface="Lato"/>
              </a:rPr>
              <a:t>Feature Extraction results</a:t>
            </a:r>
            <a:r>
              <a:rPr lang="en" sz="1000" baseline="30000">
                <a:latin typeface="Lato"/>
                <a:ea typeface="Lato"/>
                <a:cs typeface="Lato"/>
                <a:sym typeface="Lato"/>
              </a:rPr>
              <a:t>[2]</a:t>
            </a:r>
            <a:endParaRPr sz="1000" baseline="30000">
              <a:latin typeface="Lato"/>
              <a:ea typeface="Lato"/>
              <a:cs typeface="Lato"/>
              <a:sym typeface="Lato"/>
            </a:endParaRPr>
          </a:p>
        </p:txBody>
      </p:sp>
      <p:sp>
        <p:nvSpPr>
          <p:cNvPr id="274" name="Google Shape;274;p33"/>
          <p:cNvSpPr txBox="1"/>
          <p:nvPr/>
        </p:nvSpPr>
        <p:spPr>
          <a:xfrm>
            <a:off x="35450" y="4693625"/>
            <a:ext cx="6723300" cy="47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Times New Roman"/>
                <a:ea typeface="Times New Roman"/>
                <a:cs typeface="Times New Roman"/>
                <a:sym typeface="Times New Roman"/>
              </a:rPr>
              <a:t>[2]: </a:t>
            </a:r>
            <a:r>
              <a:rPr lang="en" sz="1000">
                <a:solidFill>
                  <a:srgbClr val="24292E"/>
                </a:solidFill>
                <a:latin typeface="Times New Roman"/>
                <a:ea typeface="Times New Roman"/>
                <a:cs typeface="Times New Roman"/>
                <a:sym typeface="Times New Roman"/>
              </a:rPr>
              <a:t>LeGO-LOAM: Lightweight and Ground-Optimized Lidar Odometry and Mapping on Variable Terrain</a:t>
            </a:r>
            <a:endParaRPr sz="1000">
              <a:solidFill>
                <a:srgbClr val="24292E"/>
              </a:solidFill>
              <a:latin typeface="Times New Roman"/>
              <a:ea typeface="Times New Roman"/>
              <a:cs typeface="Times New Roman"/>
              <a:sym typeface="Times New Roman"/>
            </a:endParaRPr>
          </a:p>
          <a:p>
            <a:pPr marL="0" lvl="0" indent="0" algn="l" rtl="0">
              <a:spcBef>
                <a:spcPts val="0"/>
              </a:spcBef>
              <a:spcAft>
                <a:spcPts val="0"/>
              </a:spcAft>
              <a:buNone/>
            </a:pPr>
            <a:endParaRPr>
              <a:latin typeface="Lato"/>
              <a:ea typeface="Lato"/>
              <a:cs typeface="Lato"/>
              <a:sym typeface="Lato"/>
            </a:endParaRPr>
          </a:p>
        </p:txBody>
      </p:sp>
      <p:pic>
        <p:nvPicPr>
          <p:cNvPr id="275" name="Google Shape;275;p33"/>
          <p:cNvPicPr preferRelativeResize="0"/>
          <p:nvPr/>
        </p:nvPicPr>
        <p:blipFill>
          <a:blip r:embed="rId6">
            <a:alphaModFix/>
          </a:blip>
          <a:stretch>
            <a:fillRect/>
          </a:stretch>
        </p:blipFill>
        <p:spPr>
          <a:xfrm>
            <a:off x="6112288" y="3086109"/>
            <a:ext cx="1945620" cy="148741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5"/>
          <p:cNvSpPr txBox="1">
            <a:spLocks noGrp="1"/>
          </p:cNvSpPr>
          <p:nvPr>
            <p:ph type="title"/>
          </p:nvPr>
        </p:nvSpPr>
        <p:spPr>
          <a:xfrm>
            <a:off x="727650" y="5600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Lidar Mapping</a:t>
            </a:r>
            <a:endParaRPr/>
          </a:p>
        </p:txBody>
      </p:sp>
      <p:sp>
        <p:nvSpPr>
          <p:cNvPr id="288" name="Google Shape;288;p35"/>
          <p:cNvSpPr txBox="1">
            <a:spLocks noGrp="1"/>
          </p:cNvSpPr>
          <p:nvPr>
            <p:ph type="body" idx="1"/>
          </p:nvPr>
        </p:nvSpPr>
        <p:spPr>
          <a:xfrm>
            <a:off x="759775" y="138852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Match current features with previous features, either of the approaches below.</a:t>
            </a:r>
            <a:endParaRPr/>
          </a:p>
          <a:p>
            <a:pPr marL="457200" lvl="0" indent="-311150" algn="l" rtl="0">
              <a:spcBef>
                <a:spcPts val="1600"/>
              </a:spcBef>
              <a:spcAft>
                <a:spcPts val="0"/>
              </a:spcAft>
              <a:buSzPts val="1300"/>
              <a:buAutoNum type="arabicPeriod"/>
            </a:pPr>
            <a:r>
              <a:rPr lang="en"/>
              <a:t>Choose the feature sets whose sensor poses are within 100m of the current position of the sensor. The chosen feature sets are then transformed and fused into a single surrounding map generated at the last instant</a:t>
            </a:r>
            <a:endParaRPr/>
          </a:p>
          <a:p>
            <a:pPr marL="457200" lvl="0" indent="-311150" algn="l" rtl="0">
              <a:spcBef>
                <a:spcPts val="0"/>
              </a:spcBef>
              <a:spcAft>
                <a:spcPts val="0"/>
              </a:spcAft>
              <a:buSzPts val="1300"/>
              <a:buAutoNum type="arabicPeriod"/>
            </a:pPr>
            <a:r>
              <a:rPr lang="en"/>
              <a:t>Integrate pose-graph SLAM into LeGO-LOAM. The author thinks  </a:t>
            </a:r>
            <a:r>
              <a:rPr lang="en">
                <a:solidFill>
                  <a:srgbClr val="00FF00"/>
                </a:solidFill>
              </a:rPr>
              <a:t>the pose estimation drift of the lidar mapping module is very low</a:t>
            </a:r>
            <a:r>
              <a:rPr lang="en"/>
              <a:t>, so we can assume that there is no drift over a short period of time. So the matching is only between current feature sets and a group of past feature sets.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Overall Goals</a:t>
            </a:r>
            <a:endParaRPr/>
          </a:p>
        </p:txBody>
      </p:sp>
      <p:sp>
        <p:nvSpPr>
          <p:cNvPr id="93" name="Google Shape;93;p1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88950" lvl="0" indent="-342900" algn="l" rtl="0">
              <a:spcBef>
                <a:spcPts val="0"/>
              </a:spcBef>
              <a:spcAft>
                <a:spcPts val="0"/>
              </a:spcAft>
              <a:buSzPts val="1300"/>
              <a:buAutoNum type="arabicPeriod"/>
            </a:pPr>
            <a:r>
              <a:rPr lang="en-US" altLang="zh-CN" dirty="0"/>
              <a:t>L</a:t>
            </a:r>
            <a:r>
              <a:rPr lang="en" altLang="zh-CN" dirty="0"/>
              <a:t>earn LeGO-LOAM, </a:t>
            </a:r>
            <a:r>
              <a:rPr lang="en-US" altLang="zh-CN" dirty="0"/>
              <a:t>A-LOAM </a:t>
            </a:r>
            <a:r>
              <a:rPr lang="en" altLang="zh-CN" dirty="0"/>
              <a:t>and LOAM, and compare the difference.</a:t>
            </a:r>
          </a:p>
          <a:p>
            <a:pPr marL="488950" lvl="0" indent="-342900" algn="l" rtl="0">
              <a:spcBef>
                <a:spcPts val="0"/>
              </a:spcBef>
              <a:spcAft>
                <a:spcPts val="0"/>
              </a:spcAft>
              <a:buSzPts val="1300"/>
              <a:buAutoNum type="arabicPeriod"/>
            </a:pPr>
            <a:r>
              <a:rPr lang="en-US" dirty="0"/>
              <a:t>H</a:t>
            </a:r>
            <a:r>
              <a:rPr lang="en" dirty="0"/>
              <a:t>ave </a:t>
            </a:r>
            <a:r>
              <a:rPr lang="en-US" dirty="0"/>
              <a:t>understanding of data set provided.</a:t>
            </a:r>
          </a:p>
          <a:p>
            <a:pPr marL="488950" lvl="0" indent="-342900" algn="l" rtl="0">
              <a:spcBef>
                <a:spcPts val="0"/>
              </a:spcBef>
              <a:spcAft>
                <a:spcPts val="0"/>
              </a:spcAft>
              <a:buSzPts val="1300"/>
              <a:buAutoNum type="arabicPeriod"/>
            </a:pPr>
            <a:r>
              <a:rPr lang="en-US" dirty="0"/>
              <a:t>Find and implement some aspects that can be improved for </a:t>
            </a:r>
            <a:r>
              <a:rPr lang="en-US" dirty="0" err="1"/>
              <a:t>LeGO</a:t>
            </a:r>
            <a:r>
              <a:rPr lang="en-US" dirty="0"/>
              <a:t>-LOAM.</a:t>
            </a:r>
          </a:p>
          <a:p>
            <a:pPr marL="488950" lvl="0" indent="-342900" algn="l" rtl="0">
              <a:spcBef>
                <a:spcPts val="0"/>
              </a:spcBef>
              <a:spcAft>
                <a:spcPts val="0"/>
              </a:spcAft>
              <a:buSzPts val="1300"/>
              <a:buAutoNum type="arabicPeriod"/>
            </a:pPr>
            <a:r>
              <a:rPr lang="en-US" dirty="0"/>
              <a:t>Implement a moving object filter to make map cleaner</a:t>
            </a:r>
          </a:p>
          <a:p>
            <a:pPr marL="488950" lvl="0" indent="-342900" algn="l" rtl="0">
              <a:spcBef>
                <a:spcPts val="0"/>
              </a:spcBef>
              <a:spcAft>
                <a:spcPts val="0"/>
              </a:spcAft>
              <a:buSzPts val="1300"/>
              <a:buAutoNum type="arabicPeriod"/>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6"/>
          <p:cNvSpPr txBox="1">
            <a:spLocks noGrp="1"/>
          </p:cNvSpPr>
          <p:nvPr>
            <p:ph type="title"/>
          </p:nvPr>
        </p:nvSpPr>
        <p:spPr>
          <a:xfrm>
            <a:off x="727650" y="5899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Difference between LeGO-LOAM and LOAM</a:t>
            </a:r>
            <a:endParaRPr/>
          </a:p>
        </p:txBody>
      </p:sp>
      <p:sp>
        <p:nvSpPr>
          <p:cNvPr id="294" name="Google Shape;294;p36"/>
          <p:cNvSpPr txBox="1">
            <a:spLocks noGrp="1"/>
          </p:cNvSpPr>
          <p:nvPr>
            <p:ph type="body" idx="1"/>
          </p:nvPr>
        </p:nvSpPr>
        <p:spPr>
          <a:xfrm>
            <a:off x="727650" y="1350150"/>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AutoNum type="arabicPeriod"/>
            </a:pPr>
            <a:r>
              <a:rPr lang="en"/>
              <a:t>LeGO-LOAM has a segmentation procedure, which filters out clusters having less than 30 points. It  improves processing efﬁciency and feature extraction accuracy.</a:t>
            </a:r>
            <a:endParaRPr/>
          </a:p>
          <a:p>
            <a:pPr marL="457200" lvl="0" indent="-311150" algn="l" rtl="0">
              <a:spcBef>
                <a:spcPts val="0"/>
              </a:spcBef>
              <a:spcAft>
                <a:spcPts val="0"/>
              </a:spcAft>
              <a:buSzPts val="1300"/>
              <a:buAutoNum type="arabicPeriod"/>
            </a:pPr>
            <a:r>
              <a:rPr lang="en"/>
              <a:t>LeGO-LOAM has a unique type of feature, ground detection. Ground points are exclude from edge feature extraction and are only for planar feature extraction.</a:t>
            </a:r>
            <a:endParaRPr/>
          </a:p>
          <a:p>
            <a:pPr marL="457200" lvl="0" indent="-311150" algn="l" rtl="0">
              <a:spcBef>
                <a:spcPts val="0"/>
              </a:spcBef>
              <a:spcAft>
                <a:spcPts val="0"/>
              </a:spcAft>
              <a:buSzPts val="1300"/>
              <a:buAutoNum type="arabicPeriod"/>
            </a:pPr>
            <a:r>
              <a:rPr lang="en"/>
              <a:t>Map storage: LOAM saves a single point cloud map, while LeGO-LOAM saves each individual feature set.</a:t>
            </a:r>
            <a:endParaRPr/>
          </a:p>
          <a:p>
            <a:pPr marL="0" lvl="0" indent="0" algn="l" rtl="0">
              <a:spcBef>
                <a:spcPts val="1600"/>
              </a:spcBef>
              <a:spcAft>
                <a:spcPts val="160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7"/>
          <p:cNvSpPr txBox="1">
            <a:spLocks noGrp="1"/>
          </p:cNvSpPr>
          <p:nvPr>
            <p:ph type="title"/>
          </p:nvPr>
        </p:nvSpPr>
        <p:spPr>
          <a:xfrm>
            <a:off x="727650" y="7198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Results in the LeGO-LOAM paper</a:t>
            </a:r>
            <a:endParaRPr sz="1800"/>
          </a:p>
        </p:txBody>
      </p:sp>
      <p:sp>
        <p:nvSpPr>
          <p:cNvPr id="300" name="Google Shape;300;p37"/>
          <p:cNvSpPr txBox="1">
            <a:spLocks noGrp="1"/>
          </p:cNvSpPr>
          <p:nvPr>
            <p:ph type="body" idx="1"/>
          </p:nvPr>
        </p:nvSpPr>
        <p:spPr>
          <a:xfrm>
            <a:off x="727650" y="1274725"/>
            <a:ext cx="39993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Number of feature points is reduced considerably.</a:t>
            </a:r>
            <a:endParaRPr/>
          </a:p>
          <a:p>
            <a:pPr marL="0" lvl="0" indent="0" algn="l" rtl="0">
              <a:spcBef>
                <a:spcPts val="1600"/>
              </a:spcBef>
              <a:spcAft>
                <a:spcPts val="0"/>
              </a:spcAft>
              <a:buNone/>
            </a:pPr>
            <a:r>
              <a:rPr lang="en"/>
              <a:t>Most edge feature points are not on the ground</a:t>
            </a:r>
            <a:endParaRPr/>
          </a:p>
          <a:p>
            <a:pPr marL="0" lvl="0" indent="0" algn="l" rtl="0">
              <a:spcBef>
                <a:spcPts val="1600"/>
              </a:spcBef>
              <a:spcAft>
                <a:spcPts val="1600"/>
              </a:spcAft>
              <a:buNone/>
            </a:pPr>
            <a:r>
              <a:rPr lang="en"/>
              <a:t>Still many planar feature points on the ground</a:t>
            </a:r>
            <a:endParaRPr/>
          </a:p>
        </p:txBody>
      </p:sp>
      <p:pic>
        <p:nvPicPr>
          <p:cNvPr id="301" name="Google Shape;301;p37"/>
          <p:cNvPicPr preferRelativeResize="0"/>
          <p:nvPr/>
        </p:nvPicPr>
        <p:blipFill rotWithShape="1">
          <a:blip r:embed="rId3">
            <a:alphaModFix/>
          </a:blip>
          <a:srcRect b="25777"/>
          <a:stretch/>
        </p:blipFill>
        <p:spPr>
          <a:xfrm>
            <a:off x="5484150" y="591725"/>
            <a:ext cx="2779801" cy="2315250"/>
          </a:xfrm>
          <a:prstGeom prst="rect">
            <a:avLst/>
          </a:prstGeom>
          <a:noFill/>
          <a:ln>
            <a:noFill/>
          </a:ln>
        </p:spPr>
      </p:pic>
      <p:sp>
        <p:nvSpPr>
          <p:cNvPr id="302" name="Google Shape;302;p37"/>
          <p:cNvSpPr txBox="1"/>
          <p:nvPr/>
        </p:nvSpPr>
        <p:spPr>
          <a:xfrm>
            <a:off x="4689138" y="2875225"/>
            <a:ext cx="4369800" cy="5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Lato"/>
                <a:ea typeface="Lato"/>
                <a:cs typeface="Lato"/>
                <a:sym typeface="Lato"/>
              </a:rPr>
              <a:t>Edge and planar features are colored green and pink, respectively. The features obtained from LOAM are shown in (b) and (c). The features obtained from LeGO-LOAM are shown in (d) and (e). </a:t>
            </a:r>
            <a:endParaRPr sz="1000">
              <a:latin typeface="Lato"/>
              <a:ea typeface="Lato"/>
              <a:cs typeface="Lato"/>
              <a:sym typeface="Lato"/>
            </a:endParaRPr>
          </a:p>
        </p:txBody>
      </p:sp>
      <p:pic>
        <p:nvPicPr>
          <p:cNvPr id="303" name="Google Shape;303;p37"/>
          <p:cNvPicPr preferRelativeResize="0"/>
          <p:nvPr/>
        </p:nvPicPr>
        <p:blipFill>
          <a:blip r:embed="rId4">
            <a:alphaModFix/>
          </a:blip>
          <a:stretch>
            <a:fillRect/>
          </a:stretch>
        </p:blipFill>
        <p:spPr>
          <a:xfrm>
            <a:off x="1098443" y="2571750"/>
            <a:ext cx="2437450" cy="1988575"/>
          </a:xfrm>
          <a:prstGeom prst="rect">
            <a:avLst/>
          </a:prstGeom>
          <a:noFill/>
          <a:ln>
            <a:noFill/>
          </a:ln>
        </p:spPr>
      </p:pic>
      <p:pic>
        <p:nvPicPr>
          <p:cNvPr id="304" name="Google Shape;304;p37"/>
          <p:cNvPicPr preferRelativeResize="0"/>
          <p:nvPr/>
        </p:nvPicPr>
        <p:blipFill>
          <a:blip r:embed="rId5">
            <a:alphaModFix/>
          </a:blip>
          <a:stretch>
            <a:fillRect/>
          </a:stretch>
        </p:blipFill>
        <p:spPr>
          <a:xfrm>
            <a:off x="6706552" y="3492490"/>
            <a:ext cx="2437450" cy="1120410"/>
          </a:xfrm>
          <a:prstGeom prst="rect">
            <a:avLst/>
          </a:prstGeom>
          <a:noFill/>
          <a:ln>
            <a:noFill/>
          </a:ln>
        </p:spPr>
      </p:pic>
      <p:sp>
        <p:nvSpPr>
          <p:cNvPr id="305" name="Google Shape;305;p37"/>
          <p:cNvSpPr txBox="1"/>
          <p:nvPr/>
        </p:nvSpPr>
        <p:spPr>
          <a:xfrm>
            <a:off x="132275" y="4612900"/>
            <a:ext cx="4369800" cy="47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Lato"/>
                <a:ea typeface="Lato"/>
                <a:cs typeface="Lato"/>
                <a:sym typeface="Lato"/>
              </a:rPr>
              <a:t>There are grass and trees in the way, which will result in unreliable feature extraction in LOAM. As a result, LOAM’s pose estimation diverges.</a:t>
            </a:r>
            <a:r>
              <a:rPr lang="en" sz="1000" baseline="30000">
                <a:latin typeface="Lato"/>
                <a:ea typeface="Lato"/>
                <a:cs typeface="Lato"/>
                <a:sym typeface="Lato"/>
              </a:rPr>
              <a:t>[2]</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pic>
        <p:nvPicPr>
          <p:cNvPr id="306" name="Google Shape;306;p37"/>
          <p:cNvPicPr preferRelativeResize="0"/>
          <p:nvPr/>
        </p:nvPicPr>
        <p:blipFill>
          <a:blip r:embed="rId6">
            <a:alphaModFix/>
          </a:blip>
          <a:stretch>
            <a:fillRect/>
          </a:stretch>
        </p:blipFill>
        <p:spPr>
          <a:xfrm>
            <a:off x="3863325" y="3555500"/>
            <a:ext cx="2847586" cy="908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8"/>
          <p:cNvSpPr txBox="1">
            <a:spLocks noGrp="1"/>
          </p:cNvSpPr>
          <p:nvPr>
            <p:ph type="title"/>
          </p:nvPr>
        </p:nvSpPr>
        <p:spPr>
          <a:xfrm>
            <a:off x="729450" y="5970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of running LeGO-LOAM</a:t>
            </a:r>
            <a:endParaRPr/>
          </a:p>
        </p:txBody>
      </p:sp>
      <p:pic>
        <p:nvPicPr>
          <p:cNvPr id="312" name="Google Shape;312;p38"/>
          <p:cNvPicPr preferRelativeResize="0"/>
          <p:nvPr/>
        </p:nvPicPr>
        <p:blipFill>
          <a:blip r:embed="rId5">
            <a:alphaModFix/>
          </a:blip>
          <a:stretch>
            <a:fillRect/>
          </a:stretch>
        </p:blipFill>
        <p:spPr>
          <a:xfrm>
            <a:off x="1182250" y="1358400"/>
            <a:ext cx="3169323" cy="1874151"/>
          </a:xfrm>
          <a:prstGeom prst="rect">
            <a:avLst/>
          </a:prstGeom>
          <a:noFill/>
          <a:ln>
            <a:noFill/>
          </a:ln>
        </p:spPr>
      </p:pic>
      <p:sp>
        <p:nvSpPr>
          <p:cNvPr id="315" name="Google Shape;315;p38"/>
          <p:cNvSpPr txBox="1"/>
          <p:nvPr/>
        </p:nvSpPr>
        <p:spPr>
          <a:xfrm>
            <a:off x="729313" y="3332300"/>
            <a:ext cx="4075200" cy="47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drifting</a:t>
            </a:r>
            <a:endParaRPr>
              <a:latin typeface="Lato"/>
              <a:ea typeface="Lato"/>
              <a:cs typeface="Lato"/>
              <a:sym typeface="Lato"/>
            </a:endParaRPr>
          </a:p>
        </p:txBody>
      </p:sp>
      <p:sp>
        <p:nvSpPr>
          <p:cNvPr id="316" name="Google Shape;316;p38"/>
          <p:cNvSpPr txBox="1"/>
          <p:nvPr/>
        </p:nvSpPr>
        <p:spPr>
          <a:xfrm>
            <a:off x="4757200" y="2757050"/>
            <a:ext cx="4075200" cy="47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Using IMU raw data</a:t>
            </a:r>
            <a:endParaRPr>
              <a:latin typeface="Lato"/>
              <a:ea typeface="Lato"/>
              <a:cs typeface="Lato"/>
              <a:sym typeface="Lato"/>
            </a:endParaRPr>
          </a:p>
        </p:txBody>
      </p:sp>
      <p:sp>
        <p:nvSpPr>
          <p:cNvPr id="317" name="Google Shape;317;p38"/>
          <p:cNvSpPr txBox="1"/>
          <p:nvPr/>
        </p:nvSpPr>
        <p:spPr>
          <a:xfrm>
            <a:off x="4757213" y="4719350"/>
            <a:ext cx="4075200" cy="47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Lato"/>
                <a:ea typeface="Lato"/>
                <a:cs typeface="Lato"/>
                <a:sym typeface="Lato"/>
              </a:rPr>
              <a:t>Diving into the ground</a:t>
            </a:r>
            <a:endParaRPr dirty="0">
              <a:latin typeface="Lato"/>
              <a:ea typeface="Lato"/>
              <a:cs typeface="Lato"/>
              <a:sym typeface="Lato"/>
            </a:endParaRPr>
          </a:p>
        </p:txBody>
      </p:sp>
      <p:pic>
        <p:nvPicPr>
          <p:cNvPr id="2" name="Online Media 1" title="bad turning lego loam uncalibrated imu">
            <a:hlinkClick r:id="" action="ppaction://media"/>
            <a:extLst>
              <a:ext uri="{FF2B5EF4-FFF2-40B4-BE49-F238E27FC236}">
                <a16:creationId xmlns:a16="http://schemas.microsoft.com/office/drawing/2014/main" id="{26C30C21-61B9-457C-A470-F096D77D3212}"/>
              </a:ext>
            </a:extLst>
          </p:cNvPr>
          <p:cNvPicPr>
            <a:picLocks noRot="1" noChangeAspect="1"/>
          </p:cNvPicPr>
          <p:nvPr>
            <a:videoFile r:link="rId1"/>
          </p:nvPr>
        </p:nvPicPr>
        <p:blipFill>
          <a:blip r:embed="rId6"/>
          <a:stretch>
            <a:fillRect/>
          </a:stretch>
        </p:blipFill>
        <p:spPr>
          <a:xfrm>
            <a:off x="5675385" y="1132200"/>
            <a:ext cx="2238830" cy="1677903"/>
          </a:xfrm>
          <a:prstGeom prst="rect">
            <a:avLst/>
          </a:prstGeom>
        </p:spPr>
      </p:pic>
      <p:pic>
        <p:nvPicPr>
          <p:cNvPr id="3" name="Online Media 2" title="lego loam uncalibrated imu diving into ground">
            <a:hlinkClick r:id="" action="ppaction://media"/>
            <a:extLst>
              <a:ext uri="{FF2B5EF4-FFF2-40B4-BE49-F238E27FC236}">
                <a16:creationId xmlns:a16="http://schemas.microsoft.com/office/drawing/2014/main" id="{C45702FF-C5FF-4C3B-B47D-24EDF63B0CA9}"/>
              </a:ext>
            </a:extLst>
          </p:cNvPr>
          <p:cNvPicPr>
            <a:picLocks noRot="1" noChangeAspect="1"/>
          </p:cNvPicPr>
          <p:nvPr>
            <a:videoFile r:link="rId2"/>
          </p:nvPr>
        </p:nvPicPr>
        <p:blipFill>
          <a:blip r:embed="rId7"/>
          <a:stretch>
            <a:fillRect/>
          </a:stretch>
        </p:blipFill>
        <p:spPr>
          <a:xfrm>
            <a:off x="5778328" y="3148478"/>
            <a:ext cx="2032943" cy="1523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9"/>
          <p:cNvSpPr txBox="1">
            <a:spLocks noGrp="1"/>
          </p:cNvSpPr>
          <p:nvPr>
            <p:ph type="title"/>
          </p:nvPr>
        </p:nvSpPr>
        <p:spPr>
          <a:xfrm>
            <a:off x="727650" y="6607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Results of running A-LOAM and LeGO-LOAM(Continued 1)</a:t>
            </a:r>
            <a:endParaRPr sz="1800"/>
          </a:p>
        </p:txBody>
      </p:sp>
      <p:sp>
        <p:nvSpPr>
          <p:cNvPr id="324" name="Google Shape;324;p39"/>
          <p:cNvSpPr txBox="1"/>
          <p:nvPr/>
        </p:nvSpPr>
        <p:spPr>
          <a:xfrm>
            <a:off x="672125" y="4068100"/>
            <a:ext cx="8044200" cy="78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LeGO-LOAM generate a map with less features, and it looks clearer. But it is also omitting a lot of features on cars. I think we can figure out what the typical difference is between cars’ data (shouldn’t omit) and leaves’ data (already largely omitted) and do some modifications.</a:t>
            </a:r>
            <a:endParaRPr>
              <a:latin typeface="Lato"/>
              <a:ea typeface="Lato"/>
              <a:cs typeface="Lato"/>
              <a:sym typeface="Lato"/>
            </a:endParaRPr>
          </a:p>
        </p:txBody>
      </p:sp>
      <p:grpSp>
        <p:nvGrpSpPr>
          <p:cNvPr id="325" name="Google Shape;325;p39"/>
          <p:cNvGrpSpPr/>
          <p:nvPr/>
        </p:nvGrpSpPr>
        <p:grpSpPr>
          <a:xfrm>
            <a:off x="166550" y="1535300"/>
            <a:ext cx="8948302" cy="2414575"/>
            <a:chOff x="166550" y="1535300"/>
            <a:chExt cx="8948302" cy="2414575"/>
          </a:xfrm>
        </p:grpSpPr>
        <p:pic>
          <p:nvPicPr>
            <p:cNvPr id="326" name="Google Shape;326;p39"/>
            <p:cNvPicPr preferRelativeResize="0"/>
            <p:nvPr/>
          </p:nvPicPr>
          <p:blipFill>
            <a:blip r:embed="rId3">
              <a:alphaModFix/>
            </a:blip>
            <a:stretch>
              <a:fillRect/>
            </a:stretch>
          </p:blipFill>
          <p:spPr>
            <a:xfrm>
              <a:off x="166550" y="1535300"/>
              <a:ext cx="4313274" cy="2414575"/>
            </a:xfrm>
            <a:prstGeom prst="rect">
              <a:avLst/>
            </a:prstGeom>
            <a:noFill/>
            <a:ln>
              <a:noFill/>
            </a:ln>
          </p:spPr>
        </p:pic>
        <p:sp>
          <p:nvSpPr>
            <p:cNvPr id="327" name="Google Shape;327;p39"/>
            <p:cNvSpPr/>
            <p:nvPr/>
          </p:nvSpPr>
          <p:spPr>
            <a:xfrm>
              <a:off x="1719225" y="1952700"/>
              <a:ext cx="438600" cy="318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8" name="Google Shape;328;p39"/>
            <p:cNvPicPr preferRelativeResize="0"/>
            <p:nvPr/>
          </p:nvPicPr>
          <p:blipFill>
            <a:blip r:embed="rId4">
              <a:alphaModFix/>
            </a:blip>
            <a:stretch>
              <a:fillRect/>
            </a:stretch>
          </p:blipFill>
          <p:spPr>
            <a:xfrm>
              <a:off x="4571996" y="1535300"/>
              <a:ext cx="4542855" cy="2414574"/>
            </a:xfrm>
            <a:prstGeom prst="rect">
              <a:avLst/>
            </a:prstGeom>
            <a:noFill/>
            <a:ln>
              <a:noFill/>
            </a:ln>
          </p:spPr>
        </p:pic>
        <p:sp>
          <p:nvSpPr>
            <p:cNvPr id="329" name="Google Shape;329;p39"/>
            <p:cNvSpPr/>
            <p:nvPr/>
          </p:nvSpPr>
          <p:spPr>
            <a:xfrm>
              <a:off x="5670875" y="1899925"/>
              <a:ext cx="438600" cy="318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 name="Google Shape;330;p39"/>
          <p:cNvSpPr/>
          <p:nvPr/>
        </p:nvSpPr>
        <p:spPr>
          <a:xfrm>
            <a:off x="2785575" y="2714400"/>
            <a:ext cx="777900" cy="535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9"/>
          <p:cNvSpPr/>
          <p:nvPr/>
        </p:nvSpPr>
        <p:spPr>
          <a:xfrm>
            <a:off x="6841650" y="2714400"/>
            <a:ext cx="777900" cy="535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0"/>
          <p:cNvSpPr txBox="1">
            <a:spLocks noGrp="1"/>
          </p:cNvSpPr>
          <p:nvPr>
            <p:ph type="title"/>
          </p:nvPr>
        </p:nvSpPr>
        <p:spPr>
          <a:xfrm>
            <a:off x="727650" y="6607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Results of running A-LOAM and LeGO-LOAM(Continued 2)</a:t>
            </a:r>
            <a:endParaRPr sz="1800"/>
          </a:p>
        </p:txBody>
      </p:sp>
      <p:pic>
        <p:nvPicPr>
          <p:cNvPr id="337" name="Google Shape;337;p40"/>
          <p:cNvPicPr preferRelativeResize="0"/>
          <p:nvPr/>
        </p:nvPicPr>
        <p:blipFill>
          <a:blip r:embed="rId3">
            <a:alphaModFix/>
          </a:blip>
          <a:stretch>
            <a:fillRect/>
          </a:stretch>
        </p:blipFill>
        <p:spPr>
          <a:xfrm>
            <a:off x="4645000" y="1323050"/>
            <a:ext cx="4406149" cy="2854475"/>
          </a:xfrm>
          <a:prstGeom prst="rect">
            <a:avLst/>
          </a:prstGeom>
          <a:noFill/>
          <a:ln>
            <a:noFill/>
          </a:ln>
        </p:spPr>
      </p:pic>
      <p:pic>
        <p:nvPicPr>
          <p:cNvPr id="338" name="Google Shape;338;p40"/>
          <p:cNvPicPr preferRelativeResize="0"/>
          <p:nvPr/>
        </p:nvPicPr>
        <p:blipFill>
          <a:blip r:embed="rId4">
            <a:alphaModFix/>
          </a:blip>
          <a:stretch>
            <a:fillRect/>
          </a:stretch>
        </p:blipFill>
        <p:spPr>
          <a:xfrm>
            <a:off x="394525" y="1323050"/>
            <a:ext cx="4101196" cy="2854475"/>
          </a:xfrm>
          <a:prstGeom prst="rect">
            <a:avLst/>
          </a:prstGeom>
          <a:noFill/>
          <a:ln>
            <a:noFill/>
          </a:ln>
        </p:spPr>
      </p:pic>
      <p:sp>
        <p:nvSpPr>
          <p:cNvPr id="339" name="Google Shape;339;p40"/>
          <p:cNvSpPr txBox="1"/>
          <p:nvPr/>
        </p:nvSpPr>
        <p:spPr>
          <a:xfrm>
            <a:off x="1568700" y="4304600"/>
            <a:ext cx="6006600" cy="47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Neither A-LOAM nor LeGO-LOAM is able to filter out moving objects</a:t>
            </a:r>
            <a:endParaRPr>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F048699-B68C-46FE-A53A-B1319379F47A}"/>
              </a:ext>
            </a:extLst>
          </p:cNvPr>
          <p:cNvSpPr>
            <a:spLocks noGrp="1"/>
          </p:cNvSpPr>
          <p:nvPr>
            <p:ph type="subTitle" idx="1"/>
          </p:nvPr>
        </p:nvSpPr>
        <p:spPr>
          <a:xfrm>
            <a:off x="727950" y="557447"/>
            <a:ext cx="7688100" cy="541200"/>
          </a:xfrm>
        </p:spPr>
        <p:txBody>
          <a:bodyPr/>
          <a:lstStyle/>
          <a:p>
            <a:r>
              <a:rPr lang="en-US" altLang="zh-CN" sz="2600" b="1" dirty="0">
                <a:solidFill>
                  <a:srgbClr val="1A1A1A"/>
                </a:solidFill>
                <a:latin typeface="Raleway"/>
                <a:sym typeface="Raleway"/>
              </a:rPr>
              <a:t>A Possible Way to Remove Moving Objects</a:t>
            </a:r>
            <a:endParaRPr lang="zh-CN" altLang="en-US" dirty="0"/>
          </a:p>
        </p:txBody>
      </p:sp>
      <p:sp>
        <p:nvSpPr>
          <p:cNvPr id="4" name="TextBox 3">
            <a:extLst>
              <a:ext uri="{FF2B5EF4-FFF2-40B4-BE49-F238E27FC236}">
                <a16:creationId xmlns:a16="http://schemas.microsoft.com/office/drawing/2014/main" id="{1652B85D-8C75-4262-9BD9-1F4867F3E352}"/>
              </a:ext>
            </a:extLst>
          </p:cNvPr>
          <p:cNvSpPr txBox="1"/>
          <p:nvPr/>
        </p:nvSpPr>
        <p:spPr>
          <a:xfrm>
            <a:off x="727950" y="1183341"/>
            <a:ext cx="6983938" cy="2031325"/>
          </a:xfrm>
          <a:prstGeom prst="rect">
            <a:avLst/>
          </a:prstGeom>
          <a:noFill/>
        </p:spPr>
        <p:txBody>
          <a:bodyPr wrap="square" rtlCol="0">
            <a:spAutoFit/>
          </a:bodyPr>
          <a:lstStyle/>
          <a:p>
            <a:r>
              <a:rPr lang="en-US" altLang="zh-CN" sz="1200" dirty="0"/>
              <a:t>As </a:t>
            </a:r>
            <a:r>
              <a:rPr lang="en-US" altLang="zh-CN" sz="1200" dirty="0" err="1"/>
              <a:t>LeGO</a:t>
            </a:r>
            <a:r>
              <a:rPr lang="en-US" altLang="zh-CN" sz="1200" dirty="0"/>
              <a:t>-LOAM does feature matching to estimate Lidar Odometry and Integrate Lidar Odometry into Transform between scans later, and the map generated is not bad. So we imply that those matched features is likely to be on stationary objects. Because if those features are on moving objects, the Lidar Odometry will have considerable error, so as the map.</a:t>
            </a:r>
          </a:p>
          <a:p>
            <a:endParaRPr lang="en-US" altLang="zh-CN" dirty="0"/>
          </a:p>
          <a:p>
            <a:r>
              <a:rPr lang="en-US" altLang="zh-CN" sz="1200" dirty="0"/>
              <a:t>We extracted those matched corner features (corner features are named edge features in the paper) and </a:t>
            </a:r>
            <a:r>
              <a:rPr lang="en-US" altLang="zh-CN" sz="1200" b="1" dirty="0"/>
              <a:t>only</a:t>
            </a:r>
            <a:r>
              <a:rPr lang="en-US" altLang="zh-CN" sz="1200" dirty="0"/>
              <a:t> used them to generate map. The modification to the code is basically publishing matched corner feature points instead of all feature points to construct the map.</a:t>
            </a:r>
          </a:p>
          <a:p>
            <a:pPr marL="342900" indent="-342900">
              <a:buAutoNum type="arabicPeriod"/>
            </a:pPr>
            <a:endParaRPr lang="en-US" altLang="zh-CN" dirty="0"/>
          </a:p>
          <a:p>
            <a:pPr marL="342900" indent="-342900">
              <a:buAutoNum type="arabicPeriod"/>
            </a:pPr>
            <a:endParaRPr lang="en-US" altLang="zh-CN" dirty="0"/>
          </a:p>
        </p:txBody>
      </p:sp>
      <p:pic>
        <p:nvPicPr>
          <p:cNvPr id="2" name="Online Media 1" title="only map matched corner features">
            <a:hlinkClick r:id="" action="ppaction://media"/>
            <a:extLst>
              <a:ext uri="{FF2B5EF4-FFF2-40B4-BE49-F238E27FC236}">
                <a16:creationId xmlns:a16="http://schemas.microsoft.com/office/drawing/2014/main" id="{29086C1F-94D5-4FFD-8761-401D3D47CE80}"/>
              </a:ext>
            </a:extLst>
          </p:cNvPr>
          <p:cNvPicPr>
            <a:picLocks noRot="1" noChangeAspect="1"/>
          </p:cNvPicPr>
          <p:nvPr>
            <a:videoFile r:link="rId1"/>
          </p:nvPr>
        </p:nvPicPr>
        <p:blipFill>
          <a:blip r:embed="rId3"/>
          <a:stretch>
            <a:fillRect/>
          </a:stretch>
        </p:blipFill>
        <p:spPr>
          <a:xfrm>
            <a:off x="797859" y="3154177"/>
            <a:ext cx="3303494" cy="1858215"/>
          </a:xfrm>
          <a:prstGeom prst="rect">
            <a:avLst/>
          </a:prstGeom>
        </p:spPr>
      </p:pic>
      <p:sp>
        <p:nvSpPr>
          <p:cNvPr id="5" name="TextBox 4">
            <a:extLst>
              <a:ext uri="{FF2B5EF4-FFF2-40B4-BE49-F238E27FC236}">
                <a16:creationId xmlns:a16="http://schemas.microsoft.com/office/drawing/2014/main" id="{AA7FF9A7-551F-4F54-A249-674E994612F8}"/>
              </a:ext>
            </a:extLst>
          </p:cNvPr>
          <p:cNvSpPr txBox="1"/>
          <p:nvPr/>
        </p:nvSpPr>
        <p:spPr>
          <a:xfrm>
            <a:off x="4171263" y="3260912"/>
            <a:ext cx="4773358" cy="954107"/>
          </a:xfrm>
          <a:prstGeom prst="rect">
            <a:avLst/>
          </a:prstGeom>
          <a:noFill/>
        </p:spPr>
        <p:txBody>
          <a:bodyPr wrap="square" rtlCol="0">
            <a:spAutoFit/>
          </a:bodyPr>
          <a:lstStyle/>
          <a:p>
            <a:r>
              <a:rPr lang="en-US" altLang="zh-CN" dirty="0"/>
              <a:t>As is shown in the video, matched feature points are on both moving and stationary objects, so this approach almost doesn’t help. Transform precision is decreased as well.</a:t>
            </a:r>
            <a:endParaRPr lang="zh-CN" altLang="en-US" dirty="0"/>
          </a:p>
        </p:txBody>
      </p:sp>
    </p:spTree>
    <p:extLst>
      <p:ext uri="{BB962C8B-B14F-4D97-AF65-F5344CB8AC3E}">
        <p14:creationId xmlns:p14="http://schemas.microsoft.com/office/powerpoint/2010/main" val="3214127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F048699-B68C-46FE-A53A-B1319379F47A}"/>
              </a:ext>
            </a:extLst>
          </p:cNvPr>
          <p:cNvSpPr>
            <a:spLocks noGrp="1"/>
          </p:cNvSpPr>
          <p:nvPr>
            <p:ph type="subTitle" idx="1"/>
          </p:nvPr>
        </p:nvSpPr>
        <p:spPr>
          <a:xfrm>
            <a:off x="727950" y="557447"/>
            <a:ext cx="7688100" cy="541200"/>
          </a:xfrm>
        </p:spPr>
        <p:txBody>
          <a:bodyPr/>
          <a:lstStyle/>
          <a:p>
            <a:r>
              <a:rPr lang="en-US" altLang="zh-CN" sz="2400" b="1" dirty="0">
                <a:solidFill>
                  <a:srgbClr val="1A1A1A"/>
                </a:solidFill>
                <a:latin typeface="Raleway"/>
                <a:sym typeface="Raleway"/>
              </a:rPr>
              <a:t>Another Possible Way to Remove Moving Objects</a:t>
            </a:r>
            <a:endParaRPr lang="zh-CN" altLang="en-US" sz="2400" dirty="0"/>
          </a:p>
        </p:txBody>
      </p:sp>
      <p:sp>
        <p:nvSpPr>
          <p:cNvPr id="4" name="TextBox 3">
            <a:extLst>
              <a:ext uri="{FF2B5EF4-FFF2-40B4-BE49-F238E27FC236}">
                <a16:creationId xmlns:a16="http://schemas.microsoft.com/office/drawing/2014/main" id="{1652B85D-8C75-4262-9BD9-1F4867F3E352}"/>
              </a:ext>
            </a:extLst>
          </p:cNvPr>
          <p:cNvSpPr txBox="1"/>
          <p:nvPr/>
        </p:nvSpPr>
        <p:spPr>
          <a:xfrm>
            <a:off x="727949" y="1499347"/>
            <a:ext cx="7373903" cy="523220"/>
          </a:xfrm>
          <a:prstGeom prst="rect">
            <a:avLst/>
          </a:prstGeom>
          <a:noFill/>
        </p:spPr>
        <p:txBody>
          <a:bodyPr wrap="square" rtlCol="0">
            <a:spAutoFit/>
          </a:bodyPr>
          <a:lstStyle/>
          <a:p>
            <a:r>
              <a:rPr lang="en-US" altLang="zh-CN" dirty="0"/>
              <a:t>According to our observation, a large number of ghosting happened near to our car. In addition, lots of moving objects moved in the same direction as our car did in most cases.</a:t>
            </a:r>
          </a:p>
        </p:txBody>
      </p:sp>
      <p:sp>
        <p:nvSpPr>
          <p:cNvPr id="7" name="TextBox 6">
            <a:extLst>
              <a:ext uri="{FF2B5EF4-FFF2-40B4-BE49-F238E27FC236}">
                <a16:creationId xmlns:a16="http://schemas.microsoft.com/office/drawing/2014/main" id="{BADDC5D8-F712-4D66-A6B2-3663E8F8DF08}"/>
              </a:ext>
            </a:extLst>
          </p:cNvPr>
          <p:cNvSpPr txBox="1"/>
          <p:nvPr/>
        </p:nvSpPr>
        <p:spPr>
          <a:xfrm>
            <a:off x="3265227" y="2220270"/>
            <a:ext cx="4883692" cy="2893100"/>
          </a:xfrm>
          <a:prstGeom prst="rect">
            <a:avLst/>
          </a:prstGeom>
          <a:noFill/>
        </p:spPr>
        <p:txBody>
          <a:bodyPr wrap="square" rtlCol="0">
            <a:spAutoFit/>
          </a:bodyPr>
          <a:lstStyle/>
          <a:p>
            <a:r>
              <a:rPr lang="en-US" altLang="zh-CN" dirty="0"/>
              <a:t>This kind of moving objects are likely to be seen in both of 2 consecutive scans. So we set a threshold range, which is shown as the circle. We transformed all corner features and planar features scanned at time t+1 and within this range to frame of time t respectively. Then we examined the squared distance between </a:t>
            </a:r>
            <a:r>
              <a:rPr lang="en-US" altLang="zh-CN" b="1" dirty="0"/>
              <a:t>transformed feature points of t+1 </a:t>
            </a:r>
            <a:r>
              <a:rPr lang="en-US" altLang="zh-CN" dirty="0"/>
              <a:t>and </a:t>
            </a:r>
            <a:r>
              <a:rPr lang="en-US" altLang="zh-CN" b="1" dirty="0"/>
              <a:t>all feature points of t</a:t>
            </a:r>
            <a:r>
              <a:rPr lang="en-US" altLang="zh-CN" dirty="0"/>
              <a:t>. If the result is less than a threshold, the feature point will be evaluated as being on moving objects, and it will be popped out from point set used for map construction.</a:t>
            </a:r>
          </a:p>
          <a:p>
            <a:r>
              <a:rPr lang="en-US" altLang="zh-CN" dirty="0"/>
              <a:t>However, stationary features with in the range are filtered out as well. So we find it performance similar to filtering out all points with in the range…</a:t>
            </a:r>
            <a:endParaRPr lang="zh-CN" altLang="en-US" dirty="0"/>
          </a:p>
        </p:txBody>
      </p:sp>
      <p:pic>
        <p:nvPicPr>
          <p:cNvPr id="5" name="Picture 4" descr="A close up of a logo&#10;&#10;Description automatically generated">
            <a:extLst>
              <a:ext uri="{FF2B5EF4-FFF2-40B4-BE49-F238E27FC236}">
                <a16:creationId xmlns:a16="http://schemas.microsoft.com/office/drawing/2014/main" id="{F7231913-114F-467F-AA12-1FB9889F9D69}"/>
              </a:ext>
            </a:extLst>
          </p:cNvPr>
          <p:cNvPicPr>
            <a:picLocks noChangeAspect="1"/>
          </p:cNvPicPr>
          <p:nvPr/>
        </p:nvPicPr>
        <p:blipFill>
          <a:blip r:embed="rId2"/>
          <a:stretch>
            <a:fillRect/>
          </a:stretch>
        </p:blipFill>
        <p:spPr>
          <a:xfrm>
            <a:off x="628541" y="2220270"/>
            <a:ext cx="2542752" cy="2642860"/>
          </a:xfrm>
          <a:prstGeom prst="rect">
            <a:avLst/>
          </a:prstGeom>
        </p:spPr>
      </p:pic>
    </p:spTree>
    <p:extLst>
      <p:ext uri="{BB962C8B-B14F-4D97-AF65-F5344CB8AC3E}">
        <p14:creationId xmlns:p14="http://schemas.microsoft.com/office/powerpoint/2010/main" val="4113674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F048699-B68C-46FE-A53A-B1319379F47A}"/>
              </a:ext>
            </a:extLst>
          </p:cNvPr>
          <p:cNvSpPr>
            <a:spLocks noGrp="1"/>
          </p:cNvSpPr>
          <p:nvPr>
            <p:ph type="subTitle" idx="1"/>
          </p:nvPr>
        </p:nvSpPr>
        <p:spPr>
          <a:xfrm>
            <a:off x="727950" y="563865"/>
            <a:ext cx="7688100" cy="541200"/>
          </a:xfrm>
        </p:spPr>
        <p:txBody>
          <a:bodyPr/>
          <a:lstStyle/>
          <a:p>
            <a:r>
              <a:rPr lang="en-US" altLang="zh-CN" sz="2000" b="1" dirty="0">
                <a:solidFill>
                  <a:srgbClr val="1A1A1A"/>
                </a:solidFill>
                <a:latin typeface="Raleway"/>
                <a:sym typeface="Raleway"/>
              </a:rPr>
              <a:t>Filtering Out Moving Features</a:t>
            </a:r>
            <a:r>
              <a:rPr lang="en" altLang="zh-CN" sz="2000" b="1" dirty="0">
                <a:solidFill>
                  <a:srgbClr val="1A1A1A"/>
                </a:solidFill>
                <a:latin typeface="Raleway"/>
                <a:sym typeface="Raleway"/>
              </a:rPr>
              <a:t> </a:t>
            </a:r>
            <a:r>
              <a:rPr lang="en-US" altLang="zh-CN" sz="2000" b="1" dirty="0">
                <a:solidFill>
                  <a:srgbClr val="1A1A1A"/>
                </a:solidFill>
                <a:latin typeface="Raleway"/>
                <a:sym typeface="Raleway"/>
              </a:rPr>
              <a:t>Within a certain Range</a:t>
            </a:r>
            <a:endParaRPr lang="zh-CN" altLang="en-US" sz="2000" dirty="0"/>
          </a:p>
        </p:txBody>
      </p:sp>
      <p:pic>
        <p:nvPicPr>
          <p:cNvPr id="2" name="Online Media 1" title="filterout corner without outlier">
            <a:hlinkClick r:id="" action="ppaction://media"/>
            <a:extLst>
              <a:ext uri="{FF2B5EF4-FFF2-40B4-BE49-F238E27FC236}">
                <a16:creationId xmlns:a16="http://schemas.microsoft.com/office/drawing/2014/main" id="{77BE16E9-E1CD-44F8-87B9-F8531F286122}"/>
              </a:ext>
            </a:extLst>
          </p:cNvPr>
          <p:cNvPicPr>
            <a:picLocks noRot="1" noChangeAspect="1"/>
          </p:cNvPicPr>
          <p:nvPr>
            <a:videoFile r:link="rId1"/>
          </p:nvPr>
        </p:nvPicPr>
        <p:blipFill>
          <a:blip r:embed="rId4"/>
          <a:stretch>
            <a:fillRect/>
          </a:stretch>
        </p:blipFill>
        <p:spPr>
          <a:xfrm>
            <a:off x="1236905" y="1582516"/>
            <a:ext cx="2785791" cy="1567007"/>
          </a:xfrm>
          <a:prstGeom prst="rect">
            <a:avLst/>
          </a:prstGeom>
        </p:spPr>
      </p:pic>
      <p:sp>
        <p:nvSpPr>
          <p:cNvPr id="5" name="TextBox 4">
            <a:extLst>
              <a:ext uri="{FF2B5EF4-FFF2-40B4-BE49-F238E27FC236}">
                <a16:creationId xmlns:a16="http://schemas.microsoft.com/office/drawing/2014/main" id="{C527D709-1CAD-4FC5-86E3-9047F92529CF}"/>
              </a:ext>
            </a:extLst>
          </p:cNvPr>
          <p:cNvSpPr txBox="1"/>
          <p:nvPr/>
        </p:nvSpPr>
        <p:spPr>
          <a:xfrm>
            <a:off x="1359261" y="1274739"/>
            <a:ext cx="2541080" cy="307777"/>
          </a:xfrm>
          <a:prstGeom prst="rect">
            <a:avLst/>
          </a:prstGeom>
          <a:noFill/>
        </p:spPr>
        <p:txBody>
          <a:bodyPr wrap="none" rtlCol="0">
            <a:spAutoFit/>
          </a:bodyPr>
          <a:lstStyle/>
          <a:p>
            <a:r>
              <a:rPr lang="en-US" altLang="zh-CN" dirty="0"/>
              <a:t>Corner feature filtering results</a:t>
            </a:r>
            <a:endParaRPr lang="zh-CN" altLang="en-US" dirty="0"/>
          </a:p>
        </p:txBody>
      </p:sp>
      <p:sp>
        <p:nvSpPr>
          <p:cNvPr id="6" name="TextBox 5">
            <a:extLst>
              <a:ext uri="{FF2B5EF4-FFF2-40B4-BE49-F238E27FC236}">
                <a16:creationId xmlns:a16="http://schemas.microsoft.com/office/drawing/2014/main" id="{6F4F50DA-5BCB-4890-954C-A50DAE9BEEC9}"/>
              </a:ext>
            </a:extLst>
          </p:cNvPr>
          <p:cNvSpPr txBox="1"/>
          <p:nvPr/>
        </p:nvSpPr>
        <p:spPr>
          <a:xfrm>
            <a:off x="727950" y="4538382"/>
            <a:ext cx="45719" cy="307777"/>
          </a:xfrm>
          <a:prstGeom prst="rect">
            <a:avLst/>
          </a:prstGeom>
          <a:noFill/>
        </p:spPr>
        <p:txBody>
          <a:bodyPr wrap="square" rtlCol="0">
            <a:spAutoFit/>
          </a:bodyPr>
          <a:lstStyle/>
          <a:p>
            <a:endParaRPr lang="zh-CN" altLang="en-US" dirty="0"/>
          </a:p>
        </p:txBody>
      </p:sp>
      <p:sp>
        <p:nvSpPr>
          <p:cNvPr id="7" name="TextBox 6">
            <a:extLst>
              <a:ext uri="{FF2B5EF4-FFF2-40B4-BE49-F238E27FC236}">
                <a16:creationId xmlns:a16="http://schemas.microsoft.com/office/drawing/2014/main" id="{7E8F900D-FC6C-43F0-95FC-FC4FCC5C82D5}"/>
              </a:ext>
            </a:extLst>
          </p:cNvPr>
          <p:cNvSpPr txBox="1"/>
          <p:nvPr/>
        </p:nvSpPr>
        <p:spPr>
          <a:xfrm>
            <a:off x="544602" y="3334409"/>
            <a:ext cx="4170396" cy="1785104"/>
          </a:xfrm>
          <a:prstGeom prst="rect">
            <a:avLst/>
          </a:prstGeom>
          <a:noFill/>
        </p:spPr>
        <p:txBody>
          <a:bodyPr wrap="square" rtlCol="0">
            <a:spAutoFit/>
          </a:bodyPr>
          <a:lstStyle/>
          <a:p>
            <a:r>
              <a:rPr lang="en-US" altLang="zh-CN" sz="1100" dirty="0"/>
              <a:t>Filtering out ghosting corner features with in 6 meters. Green points are remaining corner features, while purple points are all corner features extracted, before filtering. Only green points will be used for mapping later. As you can see from 1:10, an approaching car is filtered out, so it won't show up on the map. But as you can see from 0:25 and 1:30, corner features with a distance to our car larger than 6 meters can not be filtered. The range needs optimization, if it is too large, the quality of map will decrease, while if it is too small, the filter will not make much sense.</a:t>
            </a:r>
            <a:endParaRPr lang="zh-CN" altLang="en-US" sz="1100" dirty="0"/>
          </a:p>
        </p:txBody>
      </p:sp>
      <p:sp>
        <p:nvSpPr>
          <p:cNvPr id="8" name="TextBox 7">
            <a:extLst>
              <a:ext uri="{FF2B5EF4-FFF2-40B4-BE49-F238E27FC236}">
                <a16:creationId xmlns:a16="http://schemas.microsoft.com/office/drawing/2014/main" id="{016899CF-796D-4AE3-A2C1-9D6BDD616292}"/>
              </a:ext>
            </a:extLst>
          </p:cNvPr>
          <p:cNvSpPr txBox="1"/>
          <p:nvPr/>
        </p:nvSpPr>
        <p:spPr>
          <a:xfrm>
            <a:off x="4855726" y="3249770"/>
            <a:ext cx="4170396" cy="1869743"/>
          </a:xfrm>
          <a:prstGeom prst="rect">
            <a:avLst/>
          </a:prstGeom>
          <a:noFill/>
        </p:spPr>
        <p:txBody>
          <a:bodyPr wrap="square" rtlCol="0">
            <a:spAutoFit/>
          </a:bodyPr>
          <a:lstStyle/>
          <a:p>
            <a:r>
              <a:rPr lang="en-US" altLang="zh-CN" sz="1050" dirty="0"/>
              <a:t>Filtering out ghosting planar features with in 6 meters. Green points are remaining planar features, while purple points are all planar features extracted, before filtering. Only green points will be used for mapping later. As you can see from 1:07, an approaching car is filtered out, so it won't show up on the map. But as you can see from 0:22 and 1:30, planar features with a distance to our car larger than 6 meters can not be filtered. The range needs optimization, if it is too large, the quality of map will decrease, while if it is too small, the filter will not make much sense. The map construction occluded outlier feature points, as I don't know what they are after inspecting the source code.</a:t>
            </a:r>
            <a:endParaRPr lang="zh-CN" altLang="en-US" sz="1050" dirty="0"/>
          </a:p>
        </p:txBody>
      </p:sp>
      <p:pic>
        <p:nvPicPr>
          <p:cNvPr id="9" name="Online Media 8" title="filter out moving planar feature points, map is without outlier feature points">
            <a:hlinkClick r:id="" action="ppaction://media"/>
            <a:extLst>
              <a:ext uri="{FF2B5EF4-FFF2-40B4-BE49-F238E27FC236}">
                <a16:creationId xmlns:a16="http://schemas.microsoft.com/office/drawing/2014/main" id="{E757EE2A-F146-400F-95BC-30F74C583A56}"/>
              </a:ext>
            </a:extLst>
          </p:cNvPr>
          <p:cNvPicPr>
            <a:picLocks noRot="1" noChangeAspect="1"/>
          </p:cNvPicPr>
          <p:nvPr>
            <a:videoFile r:link="rId2"/>
          </p:nvPr>
        </p:nvPicPr>
        <p:blipFill>
          <a:blip r:embed="rId5"/>
          <a:stretch>
            <a:fillRect/>
          </a:stretch>
        </p:blipFill>
        <p:spPr>
          <a:xfrm>
            <a:off x="5511045" y="1582516"/>
            <a:ext cx="2785791" cy="1567007"/>
          </a:xfrm>
          <a:prstGeom prst="rect">
            <a:avLst/>
          </a:prstGeom>
        </p:spPr>
      </p:pic>
      <p:sp>
        <p:nvSpPr>
          <p:cNvPr id="10" name="TextBox 9">
            <a:extLst>
              <a:ext uri="{FF2B5EF4-FFF2-40B4-BE49-F238E27FC236}">
                <a16:creationId xmlns:a16="http://schemas.microsoft.com/office/drawing/2014/main" id="{6360FBA7-788B-4181-86F8-3E1C1AA0F4D3}"/>
              </a:ext>
            </a:extLst>
          </p:cNvPr>
          <p:cNvSpPr txBox="1"/>
          <p:nvPr/>
        </p:nvSpPr>
        <p:spPr>
          <a:xfrm>
            <a:off x="5633400" y="1274738"/>
            <a:ext cx="2512226" cy="307777"/>
          </a:xfrm>
          <a:prstGeom prst="rect">
            <a:avLst/>
          </a:prstGeom>
          <a:noFill/>
        </p:spPr>
        <p:txBody>
          <a:bodyPr wrap="none" rtlCol="0">
            <a:spAutoFit/>
          </a:bodyPr>
          <a:lstStyle/>
          <a:p>
            <a:r>
              <a:rPr lang="en-US" altLang="zh-CN" dirty="0"/>
              <a:t>Planar feature filtering results</a:t>
            </a:r>
            <a:endParaRPr lang="zh-CN" altLang="en-US" dirty="0"/>
          </a:p>
        </p:txBody>
      </p:sp>
    </p:spTree>
    <p:extLst>
      <p:ext uri="{BB962C8B-B14F-4D97-AF65-F5344CB8AC3E}">
        <p14:creationId xmlns:p14="http://schemas.microsoft.com/office/powerpoint/2010/main" val="1682820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9"/>
                </p:tgtEl>
              </p:cMediaNode>
            </p:video>
            <p:seq concurrent="1" nextAc="seek">
              <p:cTn id="18" restart="whenNotActive" fill="hold" evtFilter="cancelBubble" nodeType="interactiveSeq">
                <p:stCondLst>
                  <p:cond evt="onClick" delay="0">
                    <p:tgtEl>
                      <p:spTgt spid="9"/>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F048699-B68C-46FE-A53A-B1319379F47A}"/>
              </a:ext>
            </a:extLst>
          </p:cNvPr>
          <p:cNvSpPr>
            <a:spLocks noGrp="1"/>
          </p:cNvSpPr>
          <p:nvPr>
            <p:ph type="subTitle" idx="1"/>
          </p:nvPr>
        </p:nvSpPr>
        <p:spPr>
          <a:xfrm>
            <a:off x="727950" y="563865"/>
            <a:ext cx="7688100" cy="541200"/>
          </a:xfrm>
        </p:spPr>
        <p:txBody>
          <a:bodyPr/>
          <a:lstStyle/>
          <a:p>
            <a:r>
              <a:rPr lang="en-US" altLang="zh-CN" sz="2000" b="1" dirty="0">
                <a:solidFill>
                  <a:srgbClr val="1A1A1A"/>
                </a:solidFill>
                <a:latin typeface="Raleway"/>
                <a:sym typeface="Raleway"/>
              </a:rPr>
              <a:t>Filtering Out Moving Features</a:t>
            </a:r>
            <a:r>
              <a:rPr lang="en" altLang="zh-CN" sz="2000" b="1" dirty="0">
                <a:solidFill>
                  <a:srgbClr val="1A1A1A"/>
                </a:solidFill>
                <a:latin typeface="Raleway"/>
                <a:sym typeface="Raleway"/>
              </a:rPr>
              <a:t> </a:t>
            </a:r>
            <a:r>
              <a:rPr lang="en-US" altLang="zh-CN" sz="2000" b="1" dirty="0">
                <a:solidFill>
                  <a:srgbClr val="1A1A1A"/>
                </a:solidFill>
                <a:latin typeface="Raleway"/>
                <a:sym typeface="Raleway"/>
              </a:rPr>
              <a:t>Within a certain Range</a:t>
            </a:r>
            <a:endParaRPr lang="zh-CN" altLang="en-US" sz="2000" dirty="0"/>
          </a:p>
        </p:txBody>
      </p:sp>
      <p:sp>
        <p:nvSpPr>
          <p:cNvPr id="10" name="TextBox 9">
            <a:extLst>
              <a:ext uri="{FF2B5EF4-FFF2-40B4-BE49-F238E27FC236}">
                <a16:creationId xmlns:a16="http://schemas.microsoft.com/office/drawing/2014/main" id="{6360FBA7-788B-4181-86F8-3E1C1AA0F4D3}"/>
              </a:ext>
            </a:extLst>
          </p:cNvPr>
          <p:cNvSpPr txBox="1"/>
          <p:nvPr/>
        </p:nvSpPr>
        <p:spPr>
          <a:xfrm>
            <a:off x="370237" y="1208887"/>
            <a:ext cx="4358886" cy="307777"/>
          </a:xfrm>
          <a:prstGeom prst="rect">
            <a:avLst/>
          </a:prstGeom>
          <a:noFill/>
        </p:spPr>
        <p:txBody>
          <a:bodyPr wrap="none" rtlCol="0">
            <a:spAutoFit/>
          </a:bodyPr>
          <a:lstStyle/>
          <a:p>
            <a:r>
              <a:rPr lang="en-US" altLang="zh-CN" dirty="0"/>
              <a:t>Filtering out both corner features and planar features</a:t>
            </a:r>
            <a:endParaRPr lang="zh-CN" altLang="en-US" dirty="0"/>
          </a:p>
        </p:txBody>
      </p:sp>
      <p:pic>
        <p:nvPicPr>
          <p:cNvPr id="4" name="Online Media 3" title="filter out both corner and planar features, outlier points are not used to construct map">
            <a:hlinkClick r:id="" action="ppaction://media"/>
            <a:extLst>
              <a:ext uri="{FF2B5EF4-FFF2-40B4-BE49-F238E27FC236}">
                <a16:creationId xmlns:a16="http://schemas.microsoft.com/office/drawing/2014/main" id="{80C53E01-777B-47B5-85D6-13530ADACE90}"/>
              </a:ext>
            </a:extLst>
          </p:cNvPr>
          <p:cNvPicPr>
            <a:picLocks noRot="1" noChangeAspect="1"/>
          </p:cNvPicPr>
          <p:nvPr>
            <a:videoFile r:link="rId1"/>
          </p:nvPr>
        </p:nvPicPr>
        <p:blipFill>
          <a:blip r:embed="rId4"/>
          <a:stretch>
            <a:fillRect/>
          </a:stretch>
        </p:blipFill>
        <p:spPr>
          <a:xfrm>
            <a:off x="925606" y="1516664"/>
            <a:ext cx="3068171" cy="1725846"/>
          </a:xfrm>
          <a:prstGeom prst="rect">
            <a:avLst/>
          </a:prstGeom>
        </p:spPr>
      </p:pic>
      <p:sp>
        <p:nvSpPr>
          <p:cNvPr id="11" name="TextBox 10">
            <a:extLst>
              <a:ext uri="{FF2B5EF4-FFF2-40B4-BE49-F238E27FC236}">
                <a16:creationId xmlns:a16="http://schemas.microsoft.com/office/drawing/2014/main" id="{E4A5DF12-53A1-4437-A4EE-516C68F8302C}"/>
              </a:ext>
            </a:extLst>
          </p:cNvPr>
          <p:cNvSpPr txBox="1"/>
          <p:nvPr/>
        </p:nvSpPr>
        <p:spPr>
          <a:xfrm>
            <a:off x="4170828" y="1516664"/>
            <a:ext cx="4791635" cy="1631216"/>
          </a:xfrm>
          <a:prstGeom prst="rect">
            <a:avLst/>
          </a:prstGeom>
          <a:noFill/>
        </p:spPr>
        <p:txBody>
          <a:bodyPr wrap="square" rtlCol="0">
            <a:spAutoFit/>
          </a:bodyPr>
          <a:lstStyle/>
          <a:p>
            <a:r>
              <a:rPr lang="en-US" altLang="zh-CN" sz="1000" dirty="0"/>
              <a:t>Filtering out both ghosting planar features and ghosting corner features with in 6 meters. Green points are remaining features, while purple points are all features extracted, before filtering. Only green points will be used for mapping later. As you can see from 1:22, an approaching car is filtered out, so it won't show up on the map. But as you can see from 0:38 and 1:46, features with a distance to our car larger than 6 meters can not be filtered. The range needs optimization, if it is too large, the quality of map will decrease, while if it is too small, the filter will not make much sense. The map construction occluded outlier feature points, which is a type of points independent from corner feature points and planar feature points, as I don't know what they are after inspecting the source code.</a:t>
            </a:r>
            <a:endParaRPr lang="zh-CN" altLang="en-US" sz="1000" dirty="0"/>
          </a:p>
        </p:txBody>
      </p:sp>
      <p:pic>
        <p:nvPicPr>
          <p:cNvPr id="13" name="Online Media 12" title="filter out both moving corner and moving planar features , map construction is without outlier">
            <a:hlinkClick r:id="" action="ppaction://media"/>
            <a:extLst>
              <a:ext uri="{FF2B5EF4-FFF2-40B4-BE49-F238E27FC236}">
                <a16:creationId xmlns:a16="http://schemas.microsoft.com/office/drawing/2014/main" id="{E59AD37D-076F-4B22-A722-0F0425454CFB}"/>
              </a:ext>
            </a:extLst>
          </p:cNvPr>
          <p:cNvPicPr>
            <a:picLocks noRot="1" noChangeAspect="1"/>
          </p:cNvPicPr>
          <p:nvPr>
            <a:videoFile r:link="rId2"/>
          </p:nvPr>
        </p:nvPicPr>
        <p:blipFill>
          <a:blip r:embed="rId5"/>
          <a:stretch>
            <a:fillRect/>
          </a:stretch>
        </p:blipFill>
        <p:spPr>
          <a:xfrm>
            <a:off x="918883" y="3346332"/>
            <a:ext cx="3068171" cy="1725846"/>
          </a:xfrm>
          <a:prstGeom prst="rect">
            <a:avLst/>
          </a:prstGeom>
        </p:spPr>
      </p:pic>
      <p:sp>
        <p:nvSpPr>
          <p:cNvPr id="14" name="TextBox 13">
            <a:extLst>
              <a:ext uri="{FF2B5EF4-FFF2-40B4-BE49-F238E27FC236}">
                <a16:creationId xmlns:a16="http://schemas.microsoft.com/office/drawing/2014/main" id="{05069716-5DE0-4B39-A802-BC43D3655934}"/>
              </a:ext>
            </a:extLst>
          </p:cNvPr>
          <p:cNvSpPr txBox="1"/>
          <p:nvPr/>
        </p:nvSpPr>
        <p:spPr>
          <a:xfrm>
            <a:off x="4170828" y="3559479"/>
            <a:ext cx="4498041" cy="1323439"/>
          </a:xfrm>
          <a:prstGeom prst="rect">
            <a:avLst/>
          </a:prstGeom>
          <a:noFill/>
        </p:spPr>
        <p:txBody>
          <a:bodyPr wrap="square" rtlCol="0">
            <a:spAutoFit/>
          </a:bodyPr>
          <a:lstStyle/>
          <a:p>
            <a:r>
              <a:rPr lang="en-US" altLang="zh-CN" sz="1000" dirty="0"/>
              <a:t>As you can see that most features within a 6 meter range to the car is filtered out. But the truck in front of us was consistently mapped, as features on the truck is out of the range so they can not be filtered out. The range needs optimization, if it is too large, the quality of map will decrease, while if it is too small, the filter will not make much sense. The map construction occluded outlier feature points, which is a type of points independent from corner feature points and planar feature points, as I don't know what they are after inspecting the source code.</a:t>
            </a:r>
            <a:endParaRPr lang="zh-CN" altLang="en-US" sz="1000" dirty="0"/>
          </a:p>
        </p:txBody>
      </p:sp>
    </p:spTree>
    <p:extLst>
      <p:ext uri="{BB962C8B-B14F-4D97-AF65-F5344CB8AC3E}">
        <p14:creationId xmlns:p14="http://schemas.microsoft.com/office/powerpoint/2010/main" val="2304948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13"/>
                </p:tgtEl>
              </p:cMediaNode>
            </p:video>
            <p:seq concurrent="1" nextAc="seek">
              <p:cTn id="18" restart="whenNotActive" fill="hold" evtFilter="cancelBubble" nodeType="interactiveSeq">
                <p:stCondLst>
                  <p:cond evt="onClick" delay="0">
                    <p:tgtEl>
                      <p:spTgt spid="1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50129652-E951-4C65-B24D-EEF2AB91FC1C}"/>
              </a:ext>
            </a:extLst>
          </p:cNvPr>
          <p:cNvSpPr>
            <a:spLocks noGrp="1"/>
          </p:cNvSpPr>
          <p:nvPr>
            <p:ph type="subTitle" idx="1"/>
          </p:nvPr>
        </p:nvSpPr>
        <p:spPr>
          <a:xfrm>
            <a:off x="727950" y="651270"/>
            <a:ext cx="7688100" cy="541200"/>
          </a:xfrm>
        </p:spPr>
        <p:txBody>
          <a:bodyPr/>
          <a:lstStyle/>
          <a:p>
            <a:r>
              <a:rPr lang="en-US" altLang="zh-CN" sz="2000" b="1" dirty="0">
                <a:solidFill>
                  <a:srgbClr val="1A1A1A"/>
                </a:solidFill>
                <a:latin typeface="Raleway"/>
                <a:sym typeface="Raleway"/>
              </a:rPr>
              <a:t>Reflection and future exploration directions</a:t>
            </a:r>
            <a:endParaRPr lang="zh-CN" altLang="en-US" sz="2000" dirty="0"/>
          </a:p>
        </p:txBody>
      </p:sp>
      <p:sp>
        <p:nvSpPr>
          <p:cNvPr id="5" name="TextBox 4">
            <a:extLst>
              <a:ext uri="{FF2B5EF4-FFF2-40B4-BE49-F238E27FC236}">
                <a16:creationId xmlns:a16="http://schemas.microsoft.com/office/drawing/2014/main" id="{D7A14695-359F-4E50-B279-0E86D7C4A280}"/>
              </a:ext>
            </a:extLst>
          </p:cNvPr>
          <p:cNvSpPr txBox="1"/>
          <p:nvPr/>
        </p:nvSpPr>
        <p:spPr>
          <a:xfrm>
            <a:off x="727950" y="1499347"/>
            <a:ext cx="7202613" cy="3108543"/>
          </a:xfrm>
          <a:prstGeom prst="rect">
            <a:avLst/>
          </a:prstGeom>
          <a:noFill/>
        </p:spPr>
        <p:txBody>
          <a:bodyPr wrap="square" rtlCol="0">
            <a:spAutoFit/>
          </a:bodyPr>
          <a:lstStyle/>
          <a:p>
            <a:pPr marL="342900" indent="-342900">
              <a:buAutoNum type="arabicPeriod"/>
            </a:pPr>
            <a:r>
              <a:rPr lang="en-US" altLang="zh-CN" dirty="0"/>
              <a:t>The value of the range should depends on the situation our car is in. For example, if the road is narrow, the range value should be lower, so buildings on the side can still be mapped clearly, vise versa. But if the range is too large, this approach could be computationally expensive and may not able to run in real time.</a:t>
            </a:r>
          </a:p>
          <a:p>
            <a:pPr marL="342900" indent="-342900">
              <a:buAutoNum type="arabicPeriod"/>
            </a:pPr>
            <a:r>
              <a:rPr lang="en-US" altLang="zh-CN" dirty="0"/>
              <a:t>A further exploration of this approach could be control system design to make it a dynamic value to get optimal filtering. </a:t>
            </a:r>
          </a:p>
          <a:p>
            <a:pPr marL="342900" indent="-342900">
              <a:buAutoNum type="arabicPeriod"/>
            </a:pPr>
            <a:r>
              <a:rPr lang="en-US" altLang="zh-CN" dirty="0"/>
              <a:t>To reduce computation expense, a fast-matching approach should be designed. I think it would be likely to be based on data structure of </a:t>
            </a:r>
            <a:r>
              <a:rPr lang="en-US" altLang="zh-CN" dirty="0" err="1"/>
              <a:t>Pointcloud</a:t>
            </a:r>
            <a:r>
              <a:rPr lang="en-US" altLang="zh-CN" dirty="0"/>
              <a:t> and its indexing.</a:t>
            </a:r>
          </a:p>
          <a:p>
            <a:pPr marL="342900" indent="-342900">
              <a:buAutoNum type="arabicPeriod"/>
            </a:pPr>
            <a:r>
              <a:rPr lang="en-US" altLang="zh-CN" dirty="0"/>
              <a:t>Anyway, I think it is rough and hard to match feature points based on point-wise matching to filter out moving feature points. I think moving objects(features) detection should be based on some kind of high level abstraction of data, probably a patch in </a:t>
            </a:r>
            <a:r>
              <a:rPr lang="en-US" altLang="zh-CN" dirty="0" err="1"/>
              <a:t>Pointcloud</a:t>
            </a:r>
            <a:r>
              <a:rPr lang="en-US" altLang="zh-CN" dirty="0"/>
              <a:t>?</a:t>
            </a:r>
          </a:p>
          <a:p>
            <a:pPr marL="342900" indent="-342900">
              <a:buAutoNum type="arabicPeriod"/>
            </a:pPr>
            <a:r>
              <a:rPr lang="en-US" altLang="zh-CN" dirty="0"/>
              <a:t>Develop an algorithm that enables modification of frames already mapped.</a:t>
            </a:r>
          </a:p>
          <a:p>
            <a:pPr marL="342900" indent="-342900">
              <a:buAutoNum type="arabicPeriod"/>
            </a:pPr>
            <a:endParaRPr lang="zh-CN" altLang="en-US" dirty="0"/>
          </a:p>
        </p:txBody>
      </p:sp>
    </p:spTree>
    <p:extLst>
      <p:ext uri="{BB962C8B-B14F-4D97-AF65-F5344CB8AC3E}">
        <p14:creationId xmlns:p14="http://schemas.microsoft.com/office/powerpoint/2010/main" val="3577255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Background on the Basic Algorithm</a:t>
            </a:r>
            <a:endParaRPr/>
          </a:p>
        </p:txBody>
      </p:sp>
      <p:sp>
        <p:nvSpPr>
          <p:cNvPr id="108" name="Google Shape;108;p16"/>
          <p:cNvSpPr txBox="1">
            <a:spLocks noGrp="1"/>
          </p:cNvSpPr>
          <p:nvPr>
            <p:ph type="body" idx="1"/>
          </p:nvPr>
        </p:nvSpPr>
        <p:spPr>
          <a:xfrm>
            <a:off x="729450" y="2078875"/>
            <a:ext cx="7688700" cy="28869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We selected A-LOAM as our starting point</a:t>
            </a:r>
            <a:endParaRPr/>
          </a:p>
          <a:p>
            <a:pPr marL="914400" lvl="1" indent="-298450" algn="l" rtl="0">
              <a:spcBef>
                <a:spcPts val="0"/>
              </a:spcBef>
              <a:spcAft>
                <a:spcPts val="0"/>
              </a:spcAft>
              <a:buSzPts val="1100"/>
              <a:buChar char="○"/>
            </a:pPr>
            <a:r>
              <a:rPr lang="en"/>
              <a:t>It is simple to implement</a:t>
            </a:r>
            <a:endParaRPr/>
          </a:p>
          <a:p>
            <a:pPr marL="914400" lvl="1" indent="-298450" algn="l" rtl="0">
              <a:spcBef>
                <a:spcPts val="0"/>
              </a:spcBef>
              <a:spcAft>
                <a:spcPts val="0"/>
              </a:spcAft>
              <a:buSzPts val="1100"/>
              <a:buChar char="○"/>
            </a:pPr>
            <a:r>
              <a:rPr lang="en"/>
              <a:t>Does not involve the complex mathematical processes involved in loop closures</a:t>
            </a:r>
            <a:endParaRPr/>
          </a:p>
          <a:p>
            <a:pPr marL="914400" lvl="1" indent="-298450" algn="l" rtl="0">
              <a:spcBef>
                <a:spcPts val="0"/>
              </a:spcBef>
              <a:spcAft>
                <a:spcPts val="0"/>
              </a:spcAft>
              <a:buSzPts val="1100"/>
              <a:buChar char="○"/>
            </a:pPr>
            <a:r>
              <a:rPr lang="en"/>
              <a:t>Additionally, it is fast, and the only necessary input is a single Lidar point cloud, which was taken from the car_RGB dataset</a:t>
            </a:r>
            <a:endParaRPr/>
          </a:p>
          <a:p>
            <a:pPr marL="914400" lvl="1" indent="-298450" algn="l" rtl="0">
              <a:spcBef>
                <a:spcPts val="0"/>
              </a:spcBef>
              <a:spcAft>
                <a:spcPts val="0"/>
              </a:spcAft>
              <a:buSzPts val="1100"/>
              <a:buChar char="○"/>
            </a:pPr>
            <a:r>
              <a:rPr lang="en"/>
              <a:t>Highlights the strengths and failure points of basic lidar SLAM</a:t>
            </a:r>
            <a:br>
              <a:rPr lang="en"/>
            </a:br>
            <a:endParaRPr/>
          </a:p>
          <a:p>
            <a:pPr marL="457200" lvl="0" indent="-311150" algn="l" rtl="0">
              <a:spcBef>
                <a:spcPts val="0"/>
              </a:spcBef>
              <a:spcAft>
                <a:spcPts val="0"/>
              </a:spcAft>
              <a:buSzPts val="1300"/>
              <a:buChar char="●"/>
            </a:pPr>
            <a:r>
              <a:rPr lang="en"/>
              <a:t>Lacks many features of a more complex system like LeGO-LOAM</a:t>
            </a:r>
            <a:endParaRPr/>
          </a:p>
          <a:p>
            <a:pPr marL="914400" lvl="1" indent="-298450" algn="l" rtl="0">
              <a:spcBef>
                <a:spcPts val="0"/>
              </a:spcBef>
              <a:spcAft>
                <a:spcPts val="0"/>
              </a:spcAft>
              <a:buSzPts val="1100"/>
              <a:buChar char="○"/>
            </a:pPr>
            <a:r>
              <a:rPr lang="en"/>
              <a:t>Ground point extraction or segmentation</a:t>
            </a:r>
            <a:endParaRPr/>
          </a:p>
          <a:p>
            <a:pPr marL="914400" lvl="1" indent="-298450" algn="l" rtl="0">
              <a:spcBef>
                <a:spcPts val="0"/>
              </a:spcBef>
              <a:spcAft>
                <a:spcPts val="0"/>
              </a:spcAft>
              <a:buSzPts val="1100"/>
              <a:buChar char="○"/>
            </a:pPr>
            <a:r>
              <a:rPr lang="en"/>
              <a:t>Option to integrate IMU</a:t>
            </a:r>
            <a:endParaRPr/>
          </a:p>
          <a:p>
            <a:pPr marL="914400" lvl="1" indent="-298450" algn="l" rtl="0">
              <a:spcBef>
                <a:spcPts val="0"/>
              </a:spcBef>
              <a:spcAft>
                <a:spcPts val="0"/>
              </a:spcAft>
              <a:buSzPts val="1100"/>
              <a:buChar char="○"/>
            </a:pPr>
            <a:r>
              <a:rPr lang="en"/>
              <a:t>Loop closures</a:t>
            </a:r>
            <a:endParaRPr/>
          </a:p>
          <a:p>
            <a:pPr marL="0" lvl="0" indent="0" algn="l" rtl="0">
              <a:spcBef>
                <a:spcPts val="1600"/>
              </a:spcBef>
              <a:spcAft>
                <a:spcPts val="1600"/>
              </a:spcAft>
              <a:buNone/>
            </a:pPr>
            <a:endParaRPr/>
          </a:p>
        </p:txBody>
      </p:sp>
      <p:pic>
        <p:nvPicPr>
          <p:cNvPr id="109" name="Google Shape;109;p16"/>
          <p:cNvPicPr preferRelativeResize="0"/>
          <p:nvPr/>
        </p:nvPicPr>
        <p:blipFill>
          <a:blip r:embed="rId3">
            <a:alphaModFix/>
          </a:blip>
          <a:stretch>
            <a:fillRect/>
          </a:stretch>
        </p:blipFill>
        <p:spPr>
          <a:xfrm>
            <a:off x="6020976" y="3213225"/>
            <a:ext cx="3123024" cy="19038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
        <p:nvSpPr>
          <p:cNvPr id="351" name="Google Shape;351;p4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dirty="0"/>
              <a:t>[1] LOAM: Lidar Odometry and Mapping in Real-time by Ji Zhang and Sanjiv Singh</a:t>
            </a:r>
            <a:endParaRPr sz="1100" dirty="0"/>
          </a:p>
          <a:p>
            <a:pPr marL="0" lvl="0" indent="0" algn="l" rtl="0">
              <a:spcBef>
                <a:spcPts val="1600"/>
              </a:spcBef>
              <a:spcAft>
                <a:spcPts val="0"/>
              </a:spcAft>
              <a:buNone/>
            </a:pPr>
            <a:r>
              <a:rPr lang="en" sz="1100" dirty="0"/>
              <a:t>[2] LeGO-LOAM: Lightweight and Ground-Optimized Lidar Odometry and Mapping on Variable Terrain</a:t>
            </a:r>
            <a:endParaRPr sz="1100" dirty="0"/>
          </a:p>
          <a:p>
            <a:pPr marL="0" lvl="0" indent="0" algn="l" rtl="0">
              <a:spcBef>
                <a:spcPts val="1600"/>
              </a:spcBef>
              <a:spcAft>
                <a:spcPts val="0"/>
              </a:spcAft>
              <a:buNone/>
            </a:pPr>
            <a:r>
              <a:rPr lang="en" sz="1100" dirty="0"/>
              <a:t>[3] The Levenberg-Marquardt algorithm for nonlinear least squares curve-fitting problems</a:t>
            </a:r>
            <a:endParaRPr sz="1100" dirty="0"/>
          </a:p>
          <a:p>
            <a:pPr marL="0" lvl="0" indent="0" algn="l" rtl="0">
              <a:spcBef>
                <a:spcPts val="1600"/>
              </a:spcBef>
              <a:spcAft>
                <a:spcPts val="1600"/>
              </a:spcAft>
              <a:buNone/>
            </a:pPr>
            <a:endParaRPr sz="1100" dirty="0"/>
          </a:p>
        </p:txBody>
      </p:sp>
      <p:sp>
        <p:nvSpPr>
          <p:cNvPr id="4" name="TextBox 3">
            <a:extLst>
              <a:ext uri="{FF2B5EF4-FFF2-40B4-BE49-F238E27FC236}">
                <a16:creationId xmlns:a16="http://schemas.microsoft.com/office/drawing/2014/main" id="{E3949C3F-71FA-40CB-9AB4-ED2C872334B3}"/>
              </a:ext>
            </a:extLst>
          </p:cNvPr>
          <p:cNvSpPr txBox="1"/>
          <p:nvPr/>
        </p:nvSpPr>
        <p:spPr>
          <a:xfrm>
            <a:off x="1109845" y="3322553"/>
            <a:ext cx="6561343" cy="1384995"/>
          </a:xfrm>
          <a:prstGeom prst="rect">
            <a:avLst/>
          </a:prstGeom>
          <a:noFill/>
        </p:spPr>
        <p:txBody>
          <a:bodyPr wrap="square" rtlCol="0">
            <a:spAutoFit/>
          </a:bodyPr>
          <a:lstStyle/>
          <a:p>
            <a:r>
              <a:rPr lang="en-US" altLang="zh-CN" dirty="0"/>
              <a:t>We generated a bag file with out image based on provide bag file, which considerably shrunk in size and we used this for experiments: </a:t>
            </a:r>
            <a:r>
              <a:rPr lang="en-US" altLang="zh-CN" dirty="0">
                <a:hlinkClick r:id="rId3"/>
              </a:rPr>
              <a:t>https://drive.google.com/file/d/1GWFps5dEd4riRmx3ijPzhOqwtpUq41cw/view?usp=sharing</a:t>
            </a:r>
            <a:endParaRPr lang="zh-CN" altLang="en-US" dirty="0"/>
          </a:p>
          <a:p>
            <a:endParaRPr lang="en-US" altLang="zh-CN" dirty="0"/>
          </a:p>
          <a:p>
            <a:r>
              <a:rPr lang="en-US" altLang="zh-CN" dirty="0"/>
              <a:t>Gitlab repository: </a:t>
            </a:r>
            <a:r>
              <a:rPr lang="en-US" altLang="zh-CN" dirty="0">
                <a:hlinkClick r:id="rId4"/>
              </a:rPr>
              <a:t>https://gitlab.com/Zuchen_NEU/eece5554_roboticssensing</a:t>
            </a:r>
            <a:endParaRPr lang="en-US" altLang="zh-C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8"/>
          <p:cNvSpPr txBox="1">
            <a:spLocks noGrp="1"/>
          </p:cNvSpPr>
          <p:nvPr>
            <p:ph type="title"/>
          </p:nvPr>
        </p:nvSpPr>
        <p:spPr>
          <a:xfrm>
            <a:off x="729450" y="556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Lidar Odometry</a:t>
            </a:r>
            <a:endParaRPr/>
          </a:p>
        </p:txBody>
      </p:sp>
      <p:sp>
        <p:nvSpPr>
          <p:cNvPr id="123" name="Google Shape;123;p18"/>
          <p:cNvSpPr txBox="1">
            <a:spLocks noGrp="1"/>
          </p:cNvSpPr>
          <p:nvPr>
            <p:ph type="body" idx="1"/>
          </p:nvPr>
        </p:nvSpPr>
        <p:spPr>
          <a:xfrm>
            <a:off x="729450" y="1431500"/>
            <a:ext cx="7688700" cy="18123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Feature point extraction</a:t>
            </a:r>
            <a:endParaRPr/>
          </a:p>
          <a:p>
            <a:pPr marL="914400" lvl="1" indent="-298450" algn="l" rtl="0">
              <a:spcBef>
                <a:spcPts val="0"/>
              </a:spcBef>
              <a:spcAft>
                <a:spcPts val="0"/>
              </a:spcAft>
              <a:buSzPts val="1100"/>
              <a:buChar char="○"/>
            </a:pPr>
            <a:r>
              <a:rPr lang="en"/>
              <a:t>C defined to evaluate smoothness of the local surface</a:t>
            </a:r>
            <a:endParaRPr/>
          </a:p>
          <a:p>
            <a:pPr marL="914400" lvl="1" indent="-298450" algn="l" rtl="0">
              <a:spcBef>
                <a:spcPts val="0"/>
              </a:spcBef>
              <a:spcAft>
                <a:spcPts val="0"/>
              </a:spcAft>
              <a:buSzPts val="1100"/>
              <a:buChar char="○"/>
            </a:pPr>
            <a:r>
              <a:rPr lang="en"/>
              <a:t>Results sorted by smoothness, feature points selected by excluding:</a:t>
            </a:r>
            <a:endParaRPr/>
          </a:p>
          <a:p>
            <a:pPr marL="1371600" lvl="2" indent="-298450" algn="l" rtl="0">
              <a:spcBef>
                <a:spcPts val="0"/>
              </a:spcBef>
              <a:spcAft>
                <a:spcPts val="0"/>
              </a:spcAft>
              <a:buSzPts val="1100"/>
              <a:buChar char="■"/>
            </a:pPr>
            <a:r>
              <a:rPr lang="en"/>
              <a:t>Points which do not pass the threshold c values for edge or planar points</a:t>
            </a:r>
            <a:endParaRPr/>
          </a:p>
          <a:p>
            <a:pPr marL="1371600" lvl="2" indent="-298450" algn="l" rtl="0">
              <a:spcBef>
                <a:spcPts val="0"/>
              </a:spcBef>
              <a:spcAft>
                <a:spcPts val="0"/>
              </a:spcAft>
              <a:buSzPts val="1100"/>
              <a:buChar char="■"/>
            </a:pPr>
            <a:r>
              <a:rPr lang="en"/>
              <a:t>Points surrounded by other feature points or exceeding the set limit number of points for a region</a:t>
            </a:r>
            <a:endParaRPr/>
          </a:p>
          <a:p>
            <a:pPr marL="1371600" lvl="2" indent="-298450" algn="l" rtl="0">
              <a:spcBef>
                <a:spcPts val="0"/>
              </a:spcBef>
              <a:spcAft>
                <a:spcPts val="0"/>
              </a:spcAft>
              <a:buSzPts val="1100"/>
              <a:buChar char="■"/>
            </a:pPr>
            <a:r>
              <a:rPr lang="en"/>
              <a:t>Planar points where the plane runs near parallel to the laser</a:t>
            </a:r>
            <a:endParaRPr/>
          </a:p>
          <a:p>
            <a:pPr marL="1371600" lvl="2" indent="-298450" algn="l" rtl="0">
              <a:spcBef>
                <a:spcPts val="0"/>
              </a:spcBef>
              <a:spcAft>
                <a:spcPts val="0"/>
              </a:spcAft>
              <a:buSzPts val="1100"/>
              <a:buChar char="■"/>
            </a:pPr>
            <a:r>
              <a:rPr lang="en"/>
              <a:t>Edge points on the boundary of occluded regions</a:t>
            </a:r>
            <a:endParaRPr/>
          </a:p>
        </p:txBody>
      </p:sp>
      <p:pic>
        <p:nvPicPr>
          <p:cNvPr id="124" name="Google Shape;124;p18"/>
          <p:cNvPicPr preferRelativeResize="0"/>
          <p:nvPr/>
        </p:nvPicPr>
        <p:blipFill>
          <a:blip r:embed="rId3">
            <a:alphaModFix/>
          </a:blip>
          <a:stretch>
            <a:fillRect/>
          </a:stretch>
        </p:blipFill>
        <p:spPr>
          <a:xfrm>
            <a:off x="5621623" y="625250"/>
            <a:ext cx="3174677" cy="535200"/>
          </a:xfrm>
          <a:prstGeom prst="rect">
            <a:avLst/>
          </a:prstGeom>
          <a:noFill/>
          <a:ln>
            <a:noFill/>
          </a:ln>
        </p:spPr>
      </p:pic>
      <p:sp>
        <p:nvSpPr>
          <p:cNvPr id="125" name="Google Shape;125;p18"/>
          <p:cNvSpPr txBox="1"/>
          <p:nvPr/>
        </p:nvSpPr>
        <p:spPr>
          <a:xfrm>
            <a:off x="5658400" y="1121150"/>
            <a:ext cx="2575200" cy="3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accent1"/>
                </a:solidFill>
                <a:latin typeface="Lato"/>
                <a:ea typeface="Lato"/>
                <a:cs typeface="Lato"/>
                <a:sym typeface="Lato"/>
              </a:rPr>
              <a:t>The equation for local smoothness [1]</a:t>
            </a:r>
            <a:endParaRPr sz="900">
              <a:solidFill>
                <a:schemeClr val="accent1"/>
              </a:solidFill>
              <a:latin typeface="Lato"/>
              <a:ea typeface="Lato"/>
              <a:cs typeface="Lato"/>
              <a:sym typeface="Lato"/>
            </a:endParaRPr>
          </a:p>
        </p:txBody>
      </p:sp>
      <p:pic>
        <p:nvPicPr>
          <p:cNvPr id="126" name="Google Shape;126;p18"/>
          <p:cNvPicPr preferRelativeResize="0"/>
          <p:nvPr/>
        </p:nvPicPr>
        <p:blipFill>
          <a:blip r:embed="rId4">
            <a:alphaModFix/>
          </a:blip>
          <a:stretch>
            <a:fillRect/>
          </a:stretch>
        </p:blipFill>
        <p:spPr>
          <a:xfrm>
            <a:off x="1001275" y="3329875"/>
            <a:ext cx="4084025" cy="1566825"/>
          </a:xfrm>
          <a:prstGeom prst="rect">
            <a:avLst/>
          </a:prstGeom>
          <a:noFill/>
          <a:ln>
            <a:noFill/>
          </a:ln>
        </p:spPr>
      </p:pic>
      <p:sp>
        <p:nvSpPr>
          <p:cNvPr id="127" name="Google Shape;127;p18"/>
          <p:cNvSpPr txBox="1"/>
          <p:nvPr/>
        </p:nvSpPr>
        <p:spPr>
          <a:xfrm>
            <a:off x="5044775" y="3698125"/>
            <a:ext cx="2527200" cy="101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accent1"/>
                </a:solidFill>
                <a:latin typeface="Lato"/>
                <a:ea typeface="Lato"/>
                <a:cs typeface="Lato"/>
                <a:sym typeface="Lato"/>
              </a:rPr>
              <a:t>Image from the paper showing a) a point B which is on a plane unsuitable for precise measurements and b) a point A on the edge of an occluded region which may be observable from a different scan [1]</a:t>
            </a:r>
            <a:endParaRPr sz="1000">
              <a:solidFill>
                <a:schemeClr val="accen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a:spLocks noGrp="1"/>
          </p:cNvSpPr>
          <p:nvPr>
            <p:ph type="title"/>
          </p:nvPr>
        </p:nvSpPr>
        <p:spPr>
          <a:xfrm>
            <a:off x="729450" y="556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Lidar Odometry</a:t>
            </a:r>
            <a:endParaRPr/>
          </a:p>
        </p:txBody>
      </p:sp>
      <p:sp>
        <p:nvSpPr>
          <p:cNvPr id="133" name="Google Shape;133;p19"/>
          <p:cNvSpPr txBox="1">
            <a:spLocks noGrp="1"/>
          </p:cNvSpPr>
          <p:nvPr>
            <p:ph type="body" idx="1"/>
          </p:nvPr>
        </p:nvSpPr>
        <p:spPr>
          <a:xfrm>
            <a:off x="729450" y="1362375"/>
            <a:ext cx="7688700" cy="19053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Finding feature point correspondence</a:t>
            </a:r>
            <a:endParaRPr/>
          </a:p>
          <a:p>
            <a:pPr marL="914400" lvl="1" indent="-298450" algn="l" rtl="0">
              <a:spcBef>
                <a:spcPts val="0"/>
              </a:spcBef>
              <a:spcAft>
                <a:spcPts val="0"/>
              </a:spcAft>
              <a:buSzPts val="1100"/>
              <a:buChar char="○"/>
            </a:pPr>
            <a:r>
              <a:rPr lang="en"/>
              <a:t>Algorithm estimates the motion of the vehicle within a given sweep, reprojects the point cloud at the end of the sweep</a:t>
            </a:r>
            <a:endParaRPr/>
          </a:p>
          <a:p>
            <a:pPr marL="914400" lvl="1" indent="-298450" algn="l" rtl="0">
              <a:spcBef>
                <a:spcPts val="0"/>
              </a:spcBef>
              <a:spcAft>
                <a:spcPts val="0"/>
              </a:spcAft>
              <a:buSzPts val="1100"/>
              <a:buChar char="○"/>
            </a:pPr>
            <a:r>
              <a:rPr lang="en"/>
              <a:t>Matches points from the new sets of edge and planar points to past reprojection</a:t>
            </a:r>
            <a:endParaRPr/>
          </a:p>
          <a:p>
            <a:pPr marL="914400" lvl="1" indent="-298450" algn="l" rtl="0">
              <a:spcBef>
                <a:spcPts val="0"/>
              </a:spcBef>
              <a:spcAft>
                <a:spcPts val="0"/>
              </a:spcAft>
              <a:buSzPts val="1100"/>
              <a:buChar char="○"/>
            </a:pPr>
            <a:r>
              <a:rPr lang="en"/>
              <a:t>Distance between a feature point and its correspondence is calculated </a:t>
            </a:r>
            <a:endParaRPr/>
          </a:p>
        </p:txBody>
      </p:sp>
      <p:pic>
        <p:nvPicPr>
          <p:cNvPr id="134" name="Google Shape;134;p19"/>
          <p:cNvPicPr preferRelativeResize="0"/>
          <p:nvPr/>
        </p:nvPicPr>
        <p:blipFill>
          <a:blip r:embed="rId3">
            <a:alphaModFix/>
          </a:blip>
          <a:stretch>
            <a:fillRect/>
          </a:stretch>
        </p:blipFill>
        <p:spPr>
          <a:xfrm>
            <a:off x="747500" y="3871500"/>
            <a:ext cx="3383725" cy="1109775"/>
          </a:xfrm>
          <a:prstGeom prst="rect">
            <a:avLst/>
          </a:prstGeom>
          <a:noFill/>
          <a:ln>
            <a:noFill/>
          </a:ln>
        </p:spPr>
      </p:pic>
      <p:sp>
        <p:nvSpPr>
          <p:cNvPr id="135" name="Google Shape;135;p19"/>
          <p:cNvSpPr txBox="1"/>
          <p:nvPr/>
        </p:nvSpPr>
        <p:spPr>
          <a:xfrm>
            <a:off x="4086850" y="3830500"/>
            <a:ext cx="4264800" cy="118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accent1"/>
                </a:solidFill>
                <a:latin typeface="Lato"/>
                <a:ea typeface="Lato"/>
                <a:cs typeface="Lato"/>
                <a:sym typeface="Lato"/>
              </a:rPr>
              <a:t>An illustration of identifying edge lines and planar patches as correspondence where j is the nearest point to the feature point in the current scan (shown as the orange line). In a) the case of an edge point, another point l is found as the closest neighbor on one of the two consecutive scans (shown as the blue lines). In b) for a planar point, the same process is done to find j, and l is found as the closest point in the same scan, m as the closest in a following scan [1]</a:t>
            </a:r>
            <a:endParaRPr sz="1000">
              <a:solidFill>
                <a:schemeClr val="accent1"/>
              </a:solidFill>
              <a:latin typeface="Lato"/>
              <a:ea typeface="Lato"/>
              <a:cs typeface="Lato"/>
              <a:sym typeface="Lato"/>
            </a:endParaRPr>
          </a:p>
        </p:txBody>
      </p:sp>
      <p:pic>
        <p:nvPicPr>
          <p:cNvPr id="136" name="Google Shape;136;p19"/>
          <p:cNvPicPr preferRelativeResize="0"/>
          <p:nvPr/>
        </p:nvPicPr>
        <p:blipFill>
          <a:blip r:embed="rId4">
            <a:alphaModFix/>
          </a:blip>
          <a:stretch>
            <a:fillRect/>
          </a:stretch>
        </p:blipFill>
        <p:spPr>
          <a:xfrm>
            <a:off x="1035413" y="2719975"/>
            <a:ext cx="2807900" cy="1066100"/>
          </a:xfrm>
          <a:prstGeom prst="rect">
            <a:avLst/>
          </a:prstGeom>
          <a:noFill/>
          <a:ln>
            <a:noFill/>
          </a:ln>
        </p:spPr>
      </p:pic>
      <p:sp>
        <p:nvSpPr>
          <p:cNvPr id="137" name="Google Shape;137;p19"/>
          <p:cNvSpPr txBox="1"/>
          <p:nvPr/>
        </p:nvSpPr>
        <p:spPr>
          <a:xfrm>
            <a:off x="4053225" y="3011075"/>
            <a:ext cx="3317100" cy="69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accent1"/>
                </a:solidFill>
                <a:latin typeface="Lato"/>
                <a:ea typeface="Lato"/>
                <a:cs typeface="Lato"/>
                <a:sym typeface="Lato"/>
              </a:rPr>
              <a:t>A graph depicting the collection of a point cloud Pk, and its reprojection in green during the following sweep, shown in orange [1]</a:t>
            </a:r>
            <a:endParaRPr sz="1000">
              <a:solidFill>
                <a:schemeClr val="accent1"/>
              </a:solidFill>
              <a:latin typeface="Lato"/>
              <a:ea typeface="Lato"/>
              <a:cs typeface="Lato"/>
              <a:sym typeface="Lato"/>
            </a:endParaRPr>
          </a:p>
          <a:p>
            <a:pPr marL="0" lvl="0" indent="0" algn="l" rtl="0">
              <a:spcBef>
                <a:spcPts val="0"/>
              </a:spcBef>
              <a:spcAft>
                <a:spcPts val="0"/>
              </a:spcAft>
              <a:buNone/>
            </a:pPr>
            <a:endParaRPr sz="1000">
              <a:solidFill>
                <a:schemeClr val="accen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title"/>
          </p:nvPr>
        </p:nvSpPr>
        <p:spPr>
          <a:xfrm>
            <a:off x="729450" y="556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Lidar Odometry</a:t>
            </a:r>
            <a:endParaRPr/>
          </a:p>
        </p:txBody>
      </p:sp>
      <p:sp>
        <p:nvSpPr>
          <p:cNvPr id="143" name="Google Shape;143;p20"/>
          <p:cNvSpPr txBox="1">
            <a:spLocks noGrp="1"/>
          </p:cNvSpPr>
          <p:nvPr>
            <p:ph type="body" idx="1"/>
          </p:nvPr>
        </p:nvSpPr>
        <p:spPr>
          <a:xfrm>
            <a:off x="729450" y="1352525"/>
            <a:ext cx="6147000" cy="39096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Motion estimation</a:t>
            </a:r>
            <a:endParaRPr/>
          </a:p>
          <a:p>
            <a:pPr marL="914400" lvl="1" indent="-298450" algn="l" rtl="0">
              <a:spcBef>
                <a:spcPts val="0"/>
              </a:spcBef>
              <a:spcAft>
                <a:spcPts val="0"/>
              </a:spcAft>
              <a:buSzPts val="1100"/>
              <a:buChar char="○"/>
            </a:pPr>
            <a:r>
              <a:rPr lang="en"/>
              <a:t> Assumes constant angular and linear velocities during a sweep</a:t>
            </a:r>
            <a:endParaRPr/>
          </a:p>
          <a:p>
            <a:pPr marL="1371600" lvl="2" indent="-298450" algn="l" rtl="0">
              <a:spcBef>
                <a:spcPts val="0"/>
              </a:spcBef>
              <a:spcAft>
                <a:spcPts val="0"/>
              </a:spcAft>
              <a:buSzPts val="1100"/>
              <a:buChar char="■"/>
            </a:pPr>
            <a:r>
              <a:rPr lang="en"/>
              <a:t>Corrects for motion </a:t>
            </a:r>
            <a:r>
              <a:rPr lang="en" b="1"/>
              <a:t>within</a:t>
            </a:r>
            <a:r>
              <a:rPr lang="en"/>
              <a:t> a sweep using linear interpolation</a:t>
            </a:r>
            <a:endParaRPr/>
          </a:p>
          <a:p>
            <a:pPr marL="914400" lvl="1" indent="-298450" algn="l" rtl="0">
              <a:spcBef>
                <a:spcPts val="0"/>
              </a:spcBef>
              <a:spcAft>
                <a:spcPts val="0"/>
              </a:spcAft>
              <a:buSzPts val="1100"/>
              <a:buChar char="○"/>
            </a:pPr>
            <a:r>
              <a:rPr lang="en"/>
              <a:t>Employs the Levenberg-Marquardt algorithm to solve the lidar motion problem</a:t>
            </a:r>
            <a:endParaRPr/>
          </a:p>
          <a:p>
            <a:pPr marL="1371600" lvl="2" indent="-298450" algn="l" rtl="0">
              <a:spcBef>
                <a:spcPts val="0"/>
              </a:spcBef>
              <a:spcAft>
                <a:spcPts val="0"/>
              </a:spcAft>
              <a:buSzPts val="1100"/>
              <a:buChar char="■"/>
            </a:pPr>
            <a:r>
              <a:rPr lang="en"/>
              <a:t>Frequently used to solve non-linear least squares problems</a:t>
            </a:r>
            <a:endParaRPr/>
          </a:p>
          <a:p>
            <a:pPr marL="1828800" lvl="3" indent="-298450" algn="l" rtl="0">
              <a:spcBef>
                <a:spcPts val="0"/>
              </a:spcBef>
              <a:spcAft>
                <a:spcPts val="0"/>
              </a:spcAft>
              <a:buSzPts val="1100"/>
              <a:buChar char="●"/>
            </a:pPr>
            <a:r>
              <a:rPr lang="en"/>
              <a:t>Iteratively reduces the sum of the squares of the errors between the function and measured data by updating parameter values*</a:t>
            </a:r>
            <a:endParaRPr/>
          </a:p>
          <a:p>
            <a:pPr marL="1828800" lvl="3" indent="-298450" algn="l" rtl="0">
              <a:spcBef>
                <a:spcPts val="0"/>
              </a:spcBef>
              <a:spcAft>
                <a:spcPts val="0"/>
              </a:spcAft>
              <a:buSzPts val="1100"/>
              <a:buChar char="●"/>
            </a:pPr>
            <a:r>
              <a:rPr lang="en"/>
              <a:t>Combines gradient descent and the Gauss-Newton Method [3]</a:t>
            </a:r>
            <a:endParaRPr/>
          </a:p>
          <a:p>
            <a:pPr marL="1371600" lvl="2" indent="-298450" algn="l" rtl="0">
              <a:spcBef>
                <a:spcPts val="0"/>
              </a:spcBef>
              <a:spcAft>
                <a:spcPts val="0"/>
              </a:spcAft>
              <a:buSzPts val="1100"/>
              <a:buChar char="■"/>
            </a:pPr>
            <a:r>
              <a:rPr lang="en"/>
              <a:t>Runs until convergence is found or it hits the maximum number of iterations</a:t>
            </a:r>
            <a:endParaRPr/>
          </a:p>
          <a:p>
            <a:pPr marL="0" lvl="0" indent="0" algn="l" rtl="0">
              <a:spcBef>
                <a:spcPts val="1600"/>
              </a:spcBef>
              <a:spcAft>
                <a:spcPts val="0"/>
              </a:spcAft>
              <a:buNone/>
            </a:pPr>
            <a:endParaRPr sz="900"/>
          </a:p>
          <a:p>
            <a:pPr marL="0" lvl="0" indent="0" algn="l" rtl="0">
              <a:spcBef>
                <a:spcPts val="1600"/>
              </a:spcBef>
              <a:spcAft>
                <a:spcPts val="0"/>
              </a:spcAft>
              <a:buNone/>
            </a:pPr>
            <a:endParaRPr sz="1000"/>
          </a:p>
          <a:p>
            <a:pPr marL="0" lvl="0" indent="0" algn="l" rtl="0">
              <a:spcBef>
                <a:spcPts val="1600"/>
              </a:spcBef>
              <a:spcAft>
                <a:spcPts val="0"/>
              </a:spcAft>
              <a:buNone/>
            </a:pPr>
            <a:endParaRPr sz="1000"/>
          </a:p>
          <a:p>
            <a:pPr marL="0" lvl="0" indent="0" algn="l" rtl="0">
              <a:spcBef>
                <a:spcPts val="1600"/>
              </a:spcBef>
              <a:spcAft>
                <a:spcPts val="0"/>
              </a:spcAft>
              <a:buNone/>
            </a:pPr>
            <a:r>
              <a:rPr lang="en" sz="1000"/>
              <a:t>*taken from The Levenberg-Marquardt algorithm for nonlinear least squares curve-fitting problems</a:t>
            </a:r>
            <a:endParaRPr sz="1000"/>
          </a:p>
          <a:p>
            <a:pPr marL="0" lvl="0" indent="0" algn="l" rtl="0">
              <a:spcBef>
                <a:spcPts val="1600"/>
              </a:spcBef>
              <a:spcAft>
                <a:spcPts val="1600"/>
              </a:spcAft>
              <a:buNone/>
            </a:pPr>
            <a:endParaRPr/>
          </a:p>
        </p:txBody>
      </p:sp>
      <p:pic>
        <p:nvPicPr>
          <p:cNvPr id="144" name="Google Shape;144;p20"/>
          <p:cNvPicPr preferRelativeResize="0"/>
          <p:nvPr/>
        </p:nvPicPr>
        <p:blipFill>
          <a:blip r:embed="rId3">
            <a:alphaModFix/>
          </a:blip>
          <a:stretch>
            <a:fillRect/>
          </a:stretch>
        </p:blipFill>
        <p:spPr>
          <a:xfrm>
            <a:off x="718700" y="3504675"/>
            <a:ext cx="3243700" cy="320525"/>
          </a:xfrm>
          <a:prstGeom prst="rect">
            <a:avLst/>
          </a:prstGeom>
          <a:noFill/>
          <a:ln>
            <a:noFill/>
          </a:ln>
        </p:spPr>
      </p:pic>
      <p:sp>
        <p:nvSpPr>
          <p:cNvPr id="145" name="Google Shape;145;p20"/>
          <p:cNvSpPr txBox="1"/>
          <p:nvPr/>
        </p:nvSpPr>
        <p:spPr>
          <a:xfrm>
            <a:off x="772525" y="3719400"/>
            <a:ext cx="3149100" cy="24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accent1"/>
                </a:solidFill>
                <a:latin typeface="Lato"/>
                <a:ea typeface="Lato"/>
                <a:cs typeface="Lato"/>
                <a:sym typeface="Lato"/>
              </a:rPr>
              <a:t>The final equation given by the Levenberg-Marquardt method [1]</a:t>
            </a:r>
            <a:endParaRPr sz="1000">
              <a:solidFill>
                <a:schemeClr val="accent1"/>
              </a:solidFill>
              <a:latin typeface="Lato"/>
              <a:ea typeface="Lato"/>
              <a:cs typeface="Lato"/>
              <a:sym typeface="Lato"/>
            </a:endParaRPr>
          </a:p>
        </p:txBody>
      </p:sp>
      <p:pic>
        <p:nvPicPr>
          <p:cNvPr id="146" name="Google Shape;146;p20"/>
          <p:cNvPicPr preferRelativeResize="0"/>
          <p:nvPr/>
        </p:nvPicPr>
        <p:blipFill rotWithShape="1">
          <a:blip r:embed="rId4">
            <a:alphaModFix/>
          </a:blip>
          <a:srcRect l="18354" r="23452" b="12103"/>
          <a:stretch/>
        </p:blipFill>
        <p:spPr>
          <a:xfrm>
            <a:off x="6723075" y="1585725"/>
            <a:ext cx="2420925" cy="1828300"/>
          </a:xfrm>
          <a:prstGeom prst="rect">
            <a:avLst/>
          </a:prstGeom>
          <a:noFill/>
          <a:ln>
            <a:noFill/>
          </a:ln>
        </p:spPr>
      </p:pic>
      <p:sp>
        <p:nvSpPr>
          <p:cNvPr id="147" name="Google Shape;147;p20"/>
          <p:cNvSpPr txBox="1"/>
          <p:nvPr/>
        </p:nvSpPr>
        <p:spPr>
          <a:xfrm>
            <a:off x="6979750" y="3289325"/>
            <a:ext cx="1935000" cy="45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accent1"/>
                </a:solidFill>
                <a:latin typeface="Lato"/>
                <a:ea typeface="Lato"/>
                <a:cs typeface="Lato"/>
                <a:sym typeface="Lato"/>
              </a:rPr>
              <a:t>Example image of gradient descent from https://blog.clairvoyantsoft.com/the-ascent-of-gradient-descent-23356390836f</a:t>
            </a:r>
            <a:endParaRPr sz="1000">
              <a:solidFill>
                <a:schemeClr val="accen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1"/>
          <p:cNvSpPr txBox="1">
            <a:spLocks noGrp="1"/>
          </p:cNvSpPr>
          <p:nvPr>
            <p:ph type="title"/>
          </p:nvPr>
        </p:nvSpPr>
        <p:spPr>
          <a:xfrm>
            <a:off x="729450" y="556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Lidar Mapping</a:t>
            </a:r>
            <a:endParaRPr/>
          </a:p>
        </p:txBody>
      </p:sp>
      <p:sp>
        <p:nvSpPr>
          <p:cNvPr id="153" name="Google Shape;153;p21"/>
          <p:cNvSpPr txBox="1">
            <a:spLocks noGrp="1"/>
          </p:cNvSpPr>
          <p:nvPr>
            <p:ph type="body" idx="1"/>
          </p:nvPr>
        </p:nvSpPr>
        <p:spPr>
          <a:xfrm>
            <a:off x="729450" y="1362375"/>
            <a:ext cx="4998600" cy="2977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Running at 1Hz, the mapping algorithm runs once per sweep</a:t>
            </a:r>
            <a:endParaRPr/>
          </a:p>
          <a:p>
            <a:pPr marL="457200" lvl="0" indent="-311150" algn="l" rtl="0">
              <a:spcBef>
                <a:spcPts val="0"/>
              </a:spcBef>
              <a:spcAft>
                <a:spcPts val="0"/>
              </a:spcAft>
              <a:buSzPts val="1300"/>
              <a:buChar char="●"/>
            </a:pPr>
            <a:r>
              <a:rPr lang="en"/>
              <a:t>Takes undistorted point cloud and estimated motion during the sweep </a:t>
            </a:r>
            <a:endParaRPr/>
          </a:p>
          <a:p>
            <a:pPr marL="914400" lvl="1" indent="-298450" algn="l" rtl="0">
              <a:spcBef>
                <a:spcPts val="0"/>
              </a:spcBef>
              <a:spcAft>
                <a:spcPts val="0"/>
              </a:spcAft>
              <a:buSzPts val="1100"/>
              <a:buChar char="○"/>
            </a:pPr>
            <a:r>
              <a:rPr lang="en"/>
              <a:t>Matches new cloud with previously generated world coordinates</a:t>
            </a:r>
            <a:endParaRPr/>
          </a:p>
          <a:p>
            <a:pPr marL="457200" lvl="0" indent="-311150" algn="l" rtl="0">
              <a:spcBef>
                <a:spcPts val="0"/>
              </a:spcBef>
              <a:spcAft>
                <a:spcPts val="0"/>
              </a:spcAft>
              <a:buSzPts val="1300"/>
              <a:buChar char="●"/>
            </a:pPr>
            <a:r>
              <a:rPr lang="en"/>
              <a:t>Feature points extracted similarly to before</a:t>
            </a:r>
            <a:endParaRPr/>
          </a:p>
          <a:p>
            <a:pPr marL="914400" lvl="1" indent="-298450" algn="l" rtl="0">
              <a:spcBef>
                <a:spcPts val="0"/>
              </a:spcBef>
              <a:spcAft>
                <a:spcPts val="0"/>
              </a:spcAft>
              <a:buSzPts val="1100"/>
              <a:buChar char="○"/>
            </a:pPr>
            <a:r>
              <a:rPr lang="en"/>
              <a:t>10 times the number of feature points from odometry, which ran at 10Hz</a:t>
            </a:r>
            <a:endParaRPr/>
          </a:p>
          <a:p>
            <a:pPr marL="914400" lvl="1" indent="-298450" algn="l" rtl="0">
              <a:spcBef>
                <a:spcPts val="0"/>
              </a:spcBef>
              <a:spcAft>
                <a:spcPts val="0"/>
              </a:spcAft>
              <a:buSzPts val="1100"/>
              <a:buChar char="○"/>
            </a:pPr>
            <a:r>
              <a:rPr lang="en"/>
              <a:t>Map stored in 10m cube sections</a:t>
            </a:r>
            <a:endParaRPr/>
          </a:p>
          <a:p>
            <a:pPr marL="457200" lvl="0" indent="-311150" algn="l" rtl="0">
              <a:spcBef>
                <a:spcPts val="0"/>
              </a:spcBef>
              <a:spcAft>
                <a:spcPts val="0"/>
              </a:spcAft>
              <a:buSzPts val="1300"/>
              <a:buChar char="●"/>
            </a:pPr>
            <a:r>
              <a:rPr lang="en"/>
              <a:t>Orientation matching also similar to odometry, again using the Levenberg-Marquardt algorithm</a:t>
            </a:r>
            <a:endParaRPr/>
          </a:p>
        </p:txBody>
      </p:sp>
      <p:pic>
        <p:nvPicPr>
          <p:cNvPr id="154" name="Google Shape;154;p21"/>
          <p:cNvPicPr preferRelativeResize="0"/>
          <p:nvPr/>
        </p:nvPicPr>
        <p:blipFill>
          <a:blip r:embed="rId3">
            <a:alphaModFix/>
          </a:blip>
          <a:stretch>
            <a:fillRect/>
          </a:stretch>
        </p:blipFill>
        <p:spPr>
          <a:xfrm>
            <a:off x="5728050" y="828975"/>
            <a:ext cx="3071475" cy="1139929"/>
          </a:xfrm>
          <a:prstGeom prst="rect">
            <a:avLst/>
          </a:prstGeom>
          <a:noFill/>
          <a:ln>
            <a:noFill/>
          </a:ln>
        </p:spPr>
      </p:pic>
      <p:pic>
        <p:nvPicPr>
          <p:cNvPr id="155" name="Google Shape;155;p21"/>
          <p:cNvPicPr preferRelativeResize="0"/>
          <p:nvPr/>
        </p:nvPicPr>
        <p:blipFill>
          <a:blip r:embed="rId4">
            <a:alphaModFix/>
          </a:blip>
          <a:stretch>
            <a:fillRect/>
          </a:stretch>
        </p:blipFill>
        <p:spPr>
          <a:xfrm>
            <a:off x="5727675" y="3015775"/>
            <a:ext cx="3071475" cy="644450"/>
          </a:xfrm>
          <a:prstGeom prst="rect">
            <a:avLst/>
          </a:prstGeom>
          <a:noFill/>
          <a:ln>
            <a:noFill/>
          </a:ln>
        </p:spPr>
      </p:pic>
      <p:sp>
        <p:nvSpPr>
          <p:cNvPr id="156" name="Google Shape;156;p21"/>
          <p:cNvSpPr txBox="1"/>
          <p:nvPr/>
        </p:nvSpPr>
        <p:spPr>
          <a:xfrm>
            <a:off x="5814825" y="1954725"/>
            <a:ext cx="3030900" cy="93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accent1"/>
                </a:solidFill>
                <a:latin typeface="Lato"/>
                <a:ea typeface="Lato"/>
                <a:cs typeface="Lato"/>
                <a:sym typeface="Lato"/>
              </a:rPr>
              <a:t>A visualization of the matching algorithm in mapping [1]</a:t>
            </a:r>
            <a:endParaRPr sz="1000">
              <a:solidFill>
                <a:schemeClr val="accent1"/>
              </a:solidFill>
              <a:latin typeface="Lato"/>
              <a:ea typeface="Lato"/>
              <a:cs typeface="Lato"/>
              <a:sym typeface="Lato"/>
            </a:endParaRPr>
          </a:p>
        </p:txBody>
      </p:sp>
      <p:sp>
        <p:nvSpPr>
          <p:cNvPr id="157" name="Google Shape;157;p21"/>
          <p:cNvSpPr txBox="1"/>
          <p:nvPr/>
        </p:nvSpPr>
        <p:spPr>
          <a:xfrm>
            <a:off x="5893800" y="3628725"/>
            <a:ext cx="2764200" cy="119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accent1"/>
                </a:solidFill>
                <a:latin typeface="Lato"/>
                <a:ea typeface="Lato"/>
                <a:cs typeface="Lato"/>
                <a:sym typeface="Lato"/>
              </a:rPr>
              <a:t>Illustration of the pose estimation for the mapping [1]</a:t>
            </a:r>
            <a:endParaRPr sz="1000">
              <a:solidFill>
                <a:schemeClr val="accen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2"/>
          <p:cNvSpPr txBox="1">
            <a:spLocks noGrp="1"/>
          </p:cNvSpPr>
          <p:nvPr>
            <p:ph type="title"/>
          </p:nvPr>
        </p:nvSpPr>
        <p:spPr>
          <a:xfrm>
            <a:off x="729450" y="556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Interesting Points from the Paper</a:t>
            </a:r>
            <a:endParaRPr/>
          </a:p>
        </p:txBody>
      </p:sp>
      <p:sp>
        <p:nvSpPr>
          <p:cNvPr id="163" name="Google Shape;163;p22"/>
          <p:cNvSpPr txBox="1">
            <a:spLocks noGrp="1"/>
          </p:cNvSpPr>
          <p:nvPr>
            <p:ph type="body" idx="1"/>
          </p:nvPr>
        </p:nvSpPr>
        <p:spPr>
          <a:xfrm>
            <a:off x="729450" y="1342650"/>
            <a:ext cx="5934300" cy="35640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Data taken in areas with significant and clear features yield better results</a:t>
            </a:r>
            <a:endParaRPr/>
          </a:p>
          <a:p>
            <a:pPr marL="914400" lvl="1" indent="-298450" algn="l" rtl="0">
              <a:spcBef>
                <a:spcPts val="0"/>
              </a:spcBef>
              <a:spcAft>
                <a:spcPts val="0"/>
              </a:spcAft>
              <a:buSzPts val="1100"/>
              <a:buChar char="○"/>
            </a:pPr>
            <a:r>
              <a:rPr lang="en"/>
              <a:t>Reduces drift </a:t>
            </a:r>
            <a:endParaRPr/>
          </a:p>
          <a:p>
            <a:pPr marL="914400" lvl="1" indent="-298450" algn="l" rtl="0">
              <a:spcBef>
                <a:spcPts val="0"/>
              </a:spcBef>
              <a:spcAft>
                <a:spcPts val="0"/>
              </a:spcAft>
              <a:buSzPts val="1100"/>
              <a:buChar char="○"/>
            </a:pPr>
            <a:r>
              <a:rPr lang="en"/>
              <a:t>Our data have good conditions</a:t>
            </a:r>
            <a:endParaRPr/>
          </a:p>
          <a:p>
            <a:pPr marL="914400" lvl="1" indent="-298450" algn="l" rtl="0">
              <a:spcBef>
                <a:spcPts val="0"/>
              </a:spcBef>
              <a:spcAft>
                <a:spcPts val="0"/>
              </a:spcAft>
              <a:buSzPts val="1100"/>
              <a:buChar char="○"/>
            </a:pPr>
            <a:r>
              <a:rPr lang="en"/>
              <a:t>Vegetation seems to be difficult for the algorithm</a:t>
            </a:r>
            <a:endParaRPr/>
          </a:p>
          <a:p>
            <a:pPr marL="1371600" lvl="2" indent="-298450" algn="l" rtl="0">
              <a:spcBef>
                <a:spcPts val="0"/>
              </a:spcBef>
              <a:spcAft>
                <a:spcPts val="0"/>
              </a:spcAft>
              <a:buSzPts val="1100"/>
              <a:buChar char="■"/>
            </a:pPr>
            <a:r>
              <a:rPr lang="en"/>
              <a:t>Point matching is less clear without planar features or consistent edges </a:t>
            </a:r>
            <a:endParaRPr/>
          </a:p>
          <a:p>
            <a:pPr marL="457200" lvl="0" indent="-311150" algn="l" rtl="0">
              <a:spcBef>
                <a:spcPts val="0"/>
              </a:spcBef>
              <a:spcAft>
                <a:spcPts val="0"/>
              </a:spcAft>
              <a:buSzPts val="1300"/>
              <a:buChar char="●"/>
            </a:pPr>
            <a:r>
              <a:rPr lang="en"/>
              <a:t>The authors later used a Kalman filter to integrate the IMU, and found reduced motion estimation error</a:t>
            </a:r>
            <a:endParaRPr/>
          </a:p>
          <a:p>
            <a:pPr marL="457200" lvl="0" indent="-311150" algn="l" rtl="0">
              <a:spcBef>
                <a:spcPts val="0"/>
              </a:spcBef>
              <a:spcAft>
                <a:spcPts val="0"/>
              </a:spcAft>
              <a:buSzPts val="1300"/>
              <a:buChar char="●"/>
            </a:pPr>
            <a:r>
              <a:rPr lang="en"/>
              <a:t>Objects at greater distances tend to be seen as smoother</a:t>
            </a:r>
            <a:endParaRPr/>
          </a:p>
          <a:p>
            <a:pPr marL="914400" lvl="1" indent="-298450" algn="l" rtl="0">
              <a:spcBef>
                <a:spcPts val="0"/>
              </a:spcBef>
              <a:spcAft>
                <a:spcPts val="0"/>
              </a:spcAft>
              <a:buSzPts val="1100"/>
              <a:buChar char="○"/>
            </a:pPr>
            <a:r>
              <a:rPr lang="en"/>
              <a:t>These objects have a lower point density</a:t>
            </a:r>
            <a:endParaRPr/>
          </a:p>
          <a:p>
            <a:pPr marL="1371600" lvl="2" indent="-298450" algn="l" rtl="0">
              <a:spcBef>
                <a:spcPts val="0"/>
              </a:spcBef>
              <a:spcAft>
                <a:spcPts val="0"/>
              </a:spcAft>
              <a:buSzPts val="1100"/>
              <a:buChar char="■"/>
            </a:pPr>
            <a:r>
              <a:rPr lang="en"/>
              <a:t>Also less important in the mapping</a:t>
            </a:r>
            <a:endParaRPr/>
          </a:p>
          <a:p>
            <a:pPr marL="914400" lvl="1" indent="-298450" algn="l" rtl="0">
              <a:spcBef>
                <a:spcPts val="0"/>
              </a:spcBef>
              <a:spcAft>
                <a:spcPts val="0"/>
              </a:spcAft>
              <a:buSzPts val="1100"/>
              <a:buChar char="○"/>
            </a:pPr>
            <a:r>
              <a:rPr lang="en"/>
              <a:t>However this poses an issue for objects as they get closer or further away, as their features points begin to change</a:t>
            </a:r>
            <a:endParaRPr/>
          </a:p>
        </p:txBody>
      </p:sp>
      <p:pic>
        <p:nvPicPr>
          <p:cNvPr id="164" name="Google Shape;164;p22"/>
          <p:cNvPicPr preferRelativeResize="0"/>
          <p:nvPr/>
        </p:nvPicPr>
        <p:blipFill>
          <a:blip r:embed="rId3">
            <a:alphaModFix/>
          </a:blip>
          <a:stretch>
            <a:fillRect/>
          </a:stretch>
        </p:blipFill>
        <p:spPr>
          <a:xfrm>
            <a:off x="6584875" y="1291750"/>
            <a:ext cx="2531350" cy="1184733"/>
          </a:xfrm>
          <a:prstGeom prst="rect">
            <a:avLst/>
          </a:prstGeom>
          <a:noFill/>
          <a:ln>
            <a:noFill/>
          </a:ln>
        </p:spPr>
      </p:pic>
      <p:pic>
        <p:nvPicPr>
          <p:cNvPr id="165" name="Google Shape;165;p22"/>
          <p:cNvPicPr preferRelativeResize="0"/>
          <p:nvPr/>
        </p:nvPicPr>
        <p:blipFill>
          <a:blip r:embed="rId4">
            <a:alphaModFix/>
          </a:blip>
          <a:stretch>
            <a:fillRect/>
          </a:stretch>
        </p:blipFill>
        <p:spPr>
          <a:xfrm>
            <a:off x="6703653" y="2541479"/>
            <a:ext cx="2293798" cy="1184733"/>
          </a:xfrm>
          <a:prstGeom prst="rect">
            <a:avLst/>
          </a:prstGeom>
          <a:noFill/>
          <a:ln>
            <a:noFill/>
          </a:ln>
        </p:spPr>
      </p:pic>
      <p:sp>
        <p:nvSpPr>
          <p:cNvPr id="166" name="Google Shape;166;p22"/>
          <p:cNvSpPr txBox="1"/>
          <p:nvPr/>
        </p:nvSpPr>
        <p:spPr>
          <a:xfrm>
            <a:off x="6724625" y="3596025"/>
            <a:ext cx="2409000" cy="81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accent1"/>
                </a:solidFill>
                <a:latin typeface="Lato"/>
                <a:ea typeface="Lato"/>
                <a:cs typeface="Lato"/>
                <a:sym typeface="Lato"/>
              </a:rPr>
              <a:t>Tables showing the results from the paper in different environments on the top as well as with IMU integration on the bottom [1]</a:t>
            </a:r>
            <a:endParaRPr sz="1000">
              <a:solidFill>
                <a:schemeClr val="accen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23"/>
          <p:cNvPicPr preferRelativeResize="0"/>
          <p:nvPr/>
        </p:nvPicPr>
        <p:blipFill>
          <a:blip r:embed="rId3">
            <a:alphaModFix/>
          </a:blip>
          <a:stretch>
            <a:fillRect/>
          </a:stretch>
        </p:blipFill>
        <p:spPr>
          <a:xfrm>
            <a:off x="5615875" y="2528675"/>
            <a:ext cx="3528125" cy="1030375"/>
          </a:xfrm>
          <a:prstGeom prst="rect">
            <a:avLst/>
          </a:prstGeom>
          <a:noFill/>
          <a:ln>
            <a:noFill/>
          </a:ln>
        </p:spPr>
      </p:pic>
      <p:sp>
        <p:nvSpPr>
          <p:cNvPr id="172" name="Google Shape;172;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Codebase Structure</a:t>
            </a:r>
            <a:endParaRPr/>
          </a:p>
        </p:txBody>
      </p:sp>
      <p:sp>
        <p:nvSpPr>
          <p:cNvPr id="173" name="Google Shape;173;p23"/>
          <p:cNvSpPr txBox="1">
            <a:spLocks noGrp="1"/>
          </p:cNvSpPr>
          <p:nvPr>
            <p:ph type="body" idx="1"/>
          </p:nvPr>
        </p:nvSpPr>
        <p:spPr>
          <a:xfrm>
            <a:off x="729450" y="1907000"/>
            <a:ext cx="5324700" cy="25623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Chose A-LOAM implementation due to its ease of understanding</a:t>
            </a:r>
            <a:endParaRPr/>
          </a:p>
          <a:p>
            <a:pPr marL="914400" lvl="1" indent="-298450" algn="l" rtl="0">
              <a:spcBef>
                <a:spcPts val="0"/>
              </a:spcBef>
              <a:spcAft>
                <a:spcPts val="0"/>
              </a:spcAft>
              <a:buSzPts val="1100"/>
              <a:buChar char="○"/>
            </a:pPr>
            <a:r>
              <a:rPr lang="en"/>
              <a:t>“</a:t>
            </a:r>
            <a:r>
              <a:rPr lang="en" sz="1150">
                <a:solidFill>
                  <a:srgbClr val="717171"/>
                </a:solidFill>
                <a:highlight>
                  <a:srgbClr val="FFFFFF"/>
                </a:highlight>
              </a:rPr>
              <a:t>This code is clean and simple without any complicated mathematical derivation or redundant operations.” - Generation Robots</a:t>
            </a:r>
            <a:endParaRPr sz="1150">
              <a:solidFill>
                <a:srgbClr val="717171"/>
              </a:solidFill>
              <a:highlight>
                <a:srgbClr val="FFFFFF"/>
              </a:highlight>
            </a:endParaRPr>
          </a:p>
          <a:p>
            <a:pPr marL="457200" lvl="0" indent="-301625" algn="l" rtl="0">
              <a:spcBef>
                <a:spcPts val="0"/>
              </a:spcBef>
              <a:spcAft>
                <a:spcPts val="0"/>
              </a:spcAft>
              <a:buClr>
                <a:srgbClr val="717171"/>
              </a:buClr>
              <a:buSzPts val="1150"/>
              <a:buFont typeface="Courier New"/>
              <a:buChar char="●"/>
            </a:pPr>
            <a:r>
              <a:rPr lang="en" sz="1150">
                <a:solidFill>
                  <a:srgbClr val="717171"/>
                </a:solidFill>
                <a:highlight>
                  <a:srgbClr val="FFFFFF"/>
                </a:highlight>
                <a:latin typeface="Courier New"/>
                <a:ea typeface="Courier New"/>
                <a:cs typeface="Courier New"/>
                <a:sym typeface="Courier New"/>
              </a:rPr>
              <a:t>scanRegistration.cpp</a:t>
            </a:r>
            <a:endParaRPr sz="1150">
              <a:solidFill>
                <a:srgbClr val="717171"/>
              </a:solidFill>
              <a:highlight>
                <a:srgbClr val="FFFFFF"/>
              </a:highlight>
              <a:latin typeface="Courier New"/>
              <a:ea typeface="Courier New"/>
              <a:cs typeface="Courier New"/>
              <a:sym typeface="Courier New"/>
            </a:endParaRPr>
          </a:p>
          <a:p>
            <a:pPr marL="914400" lvl="1" indent="-301625" algn="l" rtl="0">
              <a:spcBef>
                <a:spcPts val="0"/>
              </a:spcBef>
              <a:spcAft>
                <a:spcPts val="0"/>
              </a:spcAft>
              <a:buClr>
                <a:srgbClr val="717171"/>
              </a:buClr>
              <a:buSzPts val="1150"/>
              <a:buChar char="○"/>
            </a:pPr>
            <a:r>
              <a:rPr lang="en" sz="1150">
                <a:solidFill>
                  <a:srgbClr val="717171"/>
                </a:solidFill>
                <a:highlight>
                  <a:srgbClr val="FFFFFF"/>
                </a:highlight>
              </a:rPr>
              <a:t>Point of interpretation for the raw PointCloud data from LiDAR</a:t>
            </a:r>
            <a:endParaRPr sz="1150">
              <a:solidFill>
                <a:srgbClr val="717171"/>
              </a:solidFill>
              <a:highlight>
                <a:srgbClr val="FFFFFF"/>
              </a:highlight>
            </a:endParaRPr>
          </a:p>
          <a:p>
            <a:pPr marL="914400" lvl="1" indent="-301625" algn="l" rtl="0">
              <a:spcBef>
                <a:spcPts val="0"/>
              </a:spcBef>
              <a:spcAft>
                <a:spcPts val="0"/>
              </a:spcAft>
              <a:buClr>
                <a:srgbClr val="717171"/>
              </a:buClr>
              <a:buSzPts val="1150"/>
              <a:buChar char="○"/>
            </a:pPr>
            <a:r>
              <a:rPr lang="en" sz="1150">
                <a:solidFill>
                  <a:srgbClr val="717171"/>
                </a:solidFill>
                <a:highlight>
                  <a:srgbClr val="FFFFFF"/>
                </a:highlight>
              </a:rPr>
              <a:t>Feature extraction (corners &amp; flat surfaces) on current scene</a:t>
            </a:r>
            <a:endParaRPr sz="1150">
              <a:solidFill>
                <a:srgbClr val="717171"/>
              </a:solidFill>
              <a:highlight>
                <a:srgbClr val="FFFFFF"/>
              </a:highlight>
            </a:endParaRPr>
          </a:p>
          <a:p>
            <a:pPr marL="457200" lvl="0" indent="-301625" algn="l" rtl="0">
              <a:spcBef>
                <a:spcPts val="0"/>
              </a:spcBef>
              <a:spcAft>
                <a:spcPts val="0"/>
              </a:spcAft>
              <a:buClr>
                <a:srgbClr val="717171"/>
              </a:buClr>
              <a:buSzPts val="1150"/>
              <a:buFont typeface="Courier New"/>
              <a:buChar char="●"/>
            </a:pPr>
            <a:r>
              <a:rPr lang="en" sz="1150">
                <a:solidFill>
                  <a:srgbClr val="717171"/>
                </a:solidFill>
                <a:highlight>
                  <a:srgbClr val="FFFFFF"/>
                </a:highlight>
                <a:latin typeface="Courier New"/>
                <a:ea typeface="Courier New"/>
                <a:cs typeface="Courier New"/>
                <a:sym typeface="Courier New"/>
              </a:rPr>
              <a:t>laserOdometry.cpp - 10Hz</a:t>
            </a:r>
            <a:endParaRPr sz="1150">
              <a:solidFill>
                <a:srgbClr val="717171"/>
              </a:solidFill>
              <a:highlight>
                <a:srgbClr val="FFFFFF"/>
              </a:highlight>
              <a:latin typeface="Courier New"/>
              <a:ea typeface="Courier New"/>
              <a:cs typeface="Courier New"/>
              <a:sym typeface="Courier New"/>
            </a:endParaRPr>
          </a:p>
          <a:p>
            <a:pPr marL="914400" lvl="1" indent="-301625" algn="l" rtl="0">
              <a:spcBef>
                <a:spcPts val="0"/>
              </a:spcBef>
              <a:spcAft>
                <a:spcPts val="0"/>
              </a:spcAft>
              <a:buClr>
                <a:srgbClr val="717171"/>
              </a:buClr>
              <a:buSzPts val="1150"/>
              <a:buChar char="○"/>
            </a:pPr>
            <a:r>
              <a:rPr lang="en" sz="1150">
                <a:solidFill>
                  <a:srgbClr val="717171"/>
                </a:solidFill>
                <a:highlight>
                  <a:srgbClr val="FFFFFF"/>
                </a:highlight>
              </a:rPr>
              <a:t>Feature comparisons on consecutive frames</a:t>
            </a:r>
            <a:endParaRPr sz="1150">
              <a:solidFill>
                <a:srgbClr val="717171"/>
              </a:solidFill>
              <a:highlight>
                <a:srgbClr val="FFFFFF"/>
              </a:highlight>
            </a:endParaRPr>
          </a:p>
          <a:p>
            <a:pPr marL="457200" lvl="0" indent="-301625" algn="l" rtl="0">
              <a:spcBef>
                <a:spcPts val="0"/>
              </a:spcBef>
              <a:spcAft>
                <a:spcPts val="0"/>
              </a:spcAft>
              <a:buClr>
                <a:srgbClr val="717171"/>
              </a:buClr>
              <a:buSzPts val="1150"/>
              <a:buFont typeface="Courier New"/>
              <a:buChar char="●"/>
            </a:pPr>
            <a:r>
              <a:rPr lang="en" sz="1150">
                <a:solidFill>
                  <a:srgbClr val="717171"/>
                </a:solidFill>
                <a:highlight>
                  <a:srgbClr val="FFFFFF"/>
                </a:highlight>
                <a:latin typeface="Courier New"/>
                <a:ea typeface="Courier New"/>
                <a:cs typeface="Courier New"/>
                <a:sym typeface="Courier New"/>
              </a:rPr>
              <a:t>laserMapping.cpp - 1 Hz</a:t>
            </a:r>
            <a:endParaRPr sz="1150">
              <a:solidFill>
                <a:srgbClr val="717171"/>
              </a:solidFill>
              <a:highlight>
                <a:srgbClr val="FFFFFF"/>
              </a:highlight>
              <a:latin typeface="Courier New"/>
              <a:ea typeface="Courier New"/>
              <a:cs typeface="Courier New"/>
              <a:sym typeface="Courier New"/>
            </a:endParaRPr>
          </a:p>
          <a:p>
            <a:pPr marL="914400" lvl="1" indent="-301625" algn="l" rtl="0">
              <a:spcBef>
                <a:spcPts val="0"/>
              </a:spcBef>
              <a:spcAft>
                <a:spcPts val="0"/>
              </a:spcAft>
              <a:buClr>
                <a:srgbClr val="717171"/>
              </a:buClr>
              <a:buSzPts val="1150"/>
              <a:buChar char="○"/>
            </a:pPr>
            <a:r>
              <a:rPr lang="en" sz="1150">
                <a:solidFill>
                  <a:srgbClr val="717171"/>
                </a:solidFill>
                <a:highlight>
                  <a:srgbClr val="FFFFFF"/>
                </a:highlight>
              </a:rPr>
              <a:t>Interprets the movement of the LiDAR using odometry, </a:t>
            </a:r>
            <a:br>
              <a:rPr lang="en" sz="1150">
                <a:solidFill>
                  <a:srgbClr val="717171"/>
                </a:solidFill>
                <a:highlight>
                  <a:srgbClr val="FFFFFF"/>
                </a:highlight>
              </a:rPr>
            </a:br>
            <a:r>
              <a:rPr lang="en" sz="1150">
                <a:solidFill>
                  <a:srgbClr val="717171"/>
                </a:solidFill>
                <a:highlight>
                  <a:srgbClr val="FFFFFF"/>
                </a:highlight>
              </a:rPr>
              <a:t>publishes &amp; updates a world map</a:t>
            </a:r>
            <a:endParaRPr sz="1150">
              <a:solidFill>
                <a:srgbClr val="717171"/>
              </a:solidFill>
              <a:highlight>
                <a:srgbClr val="FFFFFF"/>
              </a:highlight>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374</TotalTime>
  <Words>3309</Words>
  <Application>Microsoft Office PowerPoint</Application>
  <PresentationFormat>On-screen Show (16:9)</PresentationFormat>
  <Paragraphs>203</Paragraphs>
  <Slides>30</Slides>
  <Notes>25</Notes>
  <HiddenSlides>0</HiddenSlides>
  <MMClips>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Lato</vt:lpstr>
      <vt:lpstr>Courier New</vt:lpstr>
      <vt:lpstr>Arial</vt:lpstr>
      <vt:lpstr>Raleway</vt:lpstr>
      <vt:lpstr>Times New Roman</vt:lpstr>
      <vt:lpstr>Streamline</vt:lpstr>
      <vt:lpstr>A Rough Moving Points Filtering Method in Lidar SLAM </vt:lpstr>
      <vt:lpstr>Overall Goals</vt:lpstr>
      <vt:lpstr>Background on the Basic Algorithm</vt:lpstr>
      <vt:lpstr>Lidar Odometry</vt:lpstr>
      <vt:lpstr>Lidar Odometry</vt:lpstr>
      <vt:lpstr>Lidar Odometry</vt:lpstr>
      <vt:lpstr>Lidar Mapping</vt:lpstr>
      <vt:lpstr>Interesting Points from the Paper</vt:lpstr>
      <vt:lpstr>Codebase Structure</vt:lpstr>
      <vt:lpstr>A-LOAM Demo</vt:lpstr>
      <vt:lpstr>A-LOAM Failure Points</vt:lpstr>
      <vt:lpstr>Loop Closures</vt:lpstr>
      <vt:lpstr>LeGO-LOAM a lightweight and ground-optimized lidar odometry and mapping method</vt:lpstr>
      <vt:lpstr>Ground Point Extraction</vt:lpstr>
      <vt:lpstr>Segmentation</vt:lpstr>
      <vt:lpstr>Feature Extraction</vt:lpstr>
      <vt:lpstr>Lidar Odometry</vt:lpstr>
      <vt:lpstr>Reflection on Lidar Odometry (continued 1)</vt:lpstr>
      <vt:lpstr>Lidar Mapping</vt:lpstr>
      <vt:lpstr>Difference between LeGO-LOAM and LOAM</vt:lpstr>
      <vt:lpstr>Results in the LeGO-LOAM paper</vt:lpstr>
      <vt:lpstr>Results of running LeGO-LOAM</vt:lpstr>
      <vt:lpstr>Results of running A-LOAM and LeGO-LOAM(Continued 1)</vt:lpstr>
      <vt:lpstr>Results of running A-LOAM and LeGO-LOAM(Continued 2)</vt:lpstr>
      <vt:lpstr>PowerPoint Presentation</vt:lpstr>
      <vt:lpstr>PowerPoint Presentation</vt:lpstr>
      <vt:lpstr>PowerPoint Presentation</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Loop Closure and IMU integration in Lidar SLAM</dc:title>
  <dc:creator>Zuchen Zhang</dc:creator>
  <cp:lastModifiedBy>Zuchen Zhang</cp:lastModifiedBy>
  <cp:revision>45</cp:revision>
  <dcterms:modified xsi:type="dcterms:W3CDTF">2020-04-24T18:49:43Z</dcterms:modified>
</cp:coreProperties>
</file>